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sldIdLst>
    <p:sldId id="256" r:id="rId5"/>
    <p:sldId id="257" r:id="rId6"/>
    <p:sldId id="262" r:id="rId7"/>
    <p:sldId id="264" r:id="rId8"/>
    <p:sldId id="266" r:id="rId9"/>
    <p:sldId id="267" r:id="rId10"/>
    <p:sldId id="268" r:id="rId11"/>
    <p:sldId id="269" r:id="rId12"/>
    <p:sldId id="294" r:id="rId13"/>
    <p:sldId id="270" r:id="rId14"/>
    <p:sldId id="272" r:id="rId15"/>
    <p:sldId id="295" r:id="rId16"/>
    <p:sldId id="271" r:id="rId17"/>
    <p:sldId id="276" r:id="rId18"/>
    <p:sldId id="275" r:id="rId19"/>
    <p:sldId id="284" r:id="rId20"/>
    <p:sldId id="274" r:id="rId21"/>
    <p:sldId id="278" r:id="rId22"/>
    <p:sldId id="280" r:id="rId23"/>
    <p:sldId id="281" r:id="rId24"/>
    <p:sldId id="285" r:id="rId25"/>
    <p:sldId id="282" r:id="rId26"/>
    <p:sldId id="283" r:id="rId27"/>
    <p:sldId id="289" r:id="rId28"/>
    <p:sldId id="286" r:id="rId29"/>
    <p:sldId id="287" r:id="rId30"/>
    <p:sldId id="288" r:id="rId31"/>
    <p:sldId id="290" r:id="rId32"/>
    <p:sldId id="292" r:id="rId33"/>
    <p:sldId id="291" r:id="rId34"/>
    <p:sldId id="293" r:id="rId3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ADD2F1-3CAC-1DC5-A859-0993430A142C}" v="32" dt="2026-03-27T08:52:55.312"/>
    <p1510:client id="{AEDCF7DB-40EB-CC72-30A0-27770A4F26AC}" v="118" dt="2026-03-25T10:35:33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3FD93-0A8D-4D77-A1D9-3A8911E69608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1C04A-184C-44F0-AB23-FEB3B3E4B1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7485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20D52-CDFF-4E97-B8D1-5D8DA0D32648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177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518B-3B0C-4C70-9348-7FB91650B466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815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757A-1568-4E7D-8BC8-810A5485DE24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72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3D0D-0046-4E6F-851F-0D3CB496F732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560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B2A1-C6A4-4F01-BACC-69C719959303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794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6B79-4C93-4095-977D-9EF7609851D7}" type="datetime1">
              <a:rPr lang="pl-PL" smtClean="0"/>
              <a:t>30.03.2026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611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AC921-E7C4-48C9-8A67-CB70B04AA833}" type="datetime1">
              <a:rPr lang="pl-PL" smtClean="0"/>
              <a:t>30.03.2026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936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0567-5075-4AE3-8FFE-55FF12F6EC9A}" type="datetime1">
              <a:rPr lang="pl-PL" smtClean="0"/>
              <a:t>30.03.2026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0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EC0C-4BF9-4B68-8884-1D82CC72C024}" type="datetime1">
              <a:rPr lang="pl-PL" smtClean="0"/>
              <a:t>30.03.2026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18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356E-9D08-47D9-AE8E-EE078EEBA6A7}" type="datetime1">
              <a:rPr lang="pl-PL" smtClean="0"/>
              <a:t>30.03.2026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480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FB6D-A597-4ED3-8A91-1392953F42DB}" type="datetime1">
              <a:rPr lang="pl-PL" smtClean="0"/>
              <a:t>30.03.2026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15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3C970-0852-4BFA-BC03-857D5180EDB1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892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kuratorium.waw.pl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ratorium.waw.pl/pl/rodzice-i-uczniowie/rekrutacja-do-szkol/19595,Wykaz-zawodow-wiedzy-artystycznych-i-sportowych-2026-r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ratorium.waw.pl/pl/rodzice-i-uczniowie/rekrutacja-do-szkol/19492,Terminy-przeprowadzania-postepowania-rekrutacyjnego-i-postepowania-uzupelniajace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67"/>
            <a:ext cx="12192000" cy="3263900"/>
          </a:xfrm>
          <a:prstGeom prst="rect">
            <a:avLst/>
          </a:prstGeom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4971058"/>
            <a:ext cx="9144000" cy="1103335"/>
          </a:xfrm>
        </p:spPr>
        <p:txBody>
          <a:bodyPr>
            <a:normAutofit/>
          </a:bodyPr>
          <a:lstStyle/>
          <a:p>
            <a:endParaRPr lang="pl-PL"/>
          </a:p>
          <a:p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94433"/>
            <a:ext cx="12192000" cy="127665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743200" y="6522098"/>
            <a:ext cx="690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/>
              <a:t>Więcej informacji: </a:t>
            </a:r>
            <a:r>
              <a:rPr lang="pl-PL" sz="1200">
                <a:hlinkClick r:id="rId4"/>
              </a:rPr>
              <a:t>www.kuratorium.waw.pl</a:t>
            </a:r>
            <a:r>
              <a:rPr lang="pl-PL" sz="1200"/>
              <a:t>, oraz media społecznościowe: 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305" y="6552781"/>
            <a:ext cx="193964" cy="193964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51449" y="6550294"/>
            <a:ext cx="242455" cy="228331"/>
          </a:xfrm>
          <a:prstGeom prst="rect">
            <a:avLst/>
          </a:prstGeom>
        </p:spPr>
      </p:pic>
      <p:sp>
        <p:nvSpPr>
          <p:cNvPr id="11" name="Tytuł 1"/>
          <p:cNvSpPr>
            <a:spLocks noGrp="1"/>
          </p:cNvSpPr>
          <p:nvPr>
            <p:ph type="ctrTitle"/>
          </p:nvPr>
        </p:nvSpPr>
        <p:spPr>
          <a:xfrm>
            <a:off x="1625599" y="2784143"/>
            <a:ext cx="9183427" cy="2579427"/>
          </a:xfrm>
        </p:spPr>
        <p:txBody>
          <a:bodyPr>
            <a:normAutofit/>
          </a:bodyPr>
          <a:lstStyle/>
          <a:p>
            <a:r>
              <a:rPr lang="pl-PL" sz="4400" b="1">
                <a:solidFill>
                  <a:schemeClr val="accent5">
                    <a:lumMod val="75000"/>
                  </a:schemeClr>
                </a:solidFill>
              </a:rPr>
              <a:t>REKRUTACJA DO SZKÓŁ PONADPODSTAWOWYCH </a:t>
            </a:r>
            <a:br>
              <a:rPr lang="pl-PL" sz="4400" b="1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4400" b="1">
                <a:solidFill>
                  <a:schemeClr val="accent5">
                    <a:lumMod val="75000"/>
                  </a:schemeClr>
                </a:solidFill>
              </a:rPr>
              <a:t> NA ROK SZKOLNY 2026/2027</a:t>
            </a:r>
            <a:br>
              <a:rPr lang="pl-PL" sz="4400" b="1">
                <a:solidFill>
                  <a:schemeClr val="accent5">
                    <a:lumMod val="75000"/>
                  </a:schemeClr>
                </a:solidFill>
              </a:rPr>
            </a:br>
            <a:endParaRPr lang="pl-PL" sz="4400" b="1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422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0624" y="1914241"/>
            <a:ext cx="11201400" cy="463330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1900">
                <a:latin typeface="+mj-lt"/>
              </a:rPr>
              <a:t>Przy tym:</a:t>
            </a:r>
            <a:endParaRPr lang="pl-PL" sz="19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pl-PL" sz="1900">
                <a:latin typeface="+mj-lt"/>
              </a:rPr>
              <a:t>w przypadku </a:t>
            </a:r>
            <a:r>
              <a:rPr lang="pl-PL" sz="1900" b="1">
                <a:latin typeface="+mj-lt"/>
              </a:rPr>
              <a:t>szkoły lub oddziału sportowego oraz szkoły</a:t>
            </a:r>
            <a:r>
              <a:rPr lang="pl-PL" sz="1900">
                <a:latin typeface="Calibri"/>
                <a:ea typeface="Calibri"/>
                <a:cs typeface="Calibri"/>
              </a:rPr>
              <a:t> prowadzonej przez MON, oddziałów przygotowania wojskowego i oddziałów o profilu mundurowym, </a:t>
            </a:r>
            <a:r>
              <a:rPr lang="pl-PL" sz="1900">
                <a:latin typeface="+mj-lt"/>
              </a:rPr>
              <a:t>konieczne jest uzyskanie </a:t>
            </a:r>
            <a:r>
              <a:rPr lang="pl-PL" sz="1900" b="1">
                <a:latin typeface="+mj-lt"/>
              </a:rPr>
              <a:t>pozytywnego wyniku prób sprawności fizycznej</a:t>
            </a:r>
            <a:r>
              <a:rPr lang="pl-PL" sz="1900">
                <a:latin typeface="+mj-lt"/>
              </a:rPr>
              <a:t>; </a:t>
            </a:r>
            <a:endParaRPr lang="pl-PL" sz="19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pl-PL" sz="1900">
                <a:latin typeface="+mj-lt"/>
              </a:rPr>
              <a:t>w przypadku publicznej szkoły ponadpodstawowej dwujęzycznej, oddziału dwujęzycznego w publicznej szkole ponadpodstawowej ogólnodostępnej lub oddziału międzynarodowego w publicznej szkole ponadpodstawowej ogólnodostępnej oraz klasy wstępnej konieczne jest uzyskanie odpowiednio </a:t>
            </a:r>
            <a:r>
              <a:rPr lang="pl-PL" sz="1900" b="1">
                <a:latin typeface="+mj-lt"/>
              </a:rPr>
              <a:t>pozytywnego wyniku sprawdzianu kompetencji językowych</a:t>
            </a:r>
            <a:r>
              <a:rPr lang="pl-PL" sz="1900">
                <a:latin typeface="+mj-lt"/>
              </a:rPr>
              <a:t> albo </a:t>
            </a:r>
            <a:r>
              <a:rPr lang="pl-PL" sz="1900" b="1">
                <a:latin typeface="+mj-lt"/>
              </a:rPr>
              <a:t>pozytywnego wyniku sprawdzianu predyspozycji językowych</a:t>
            </a:r>
            <a:r>
              <a:rPr lang="pl-PL" sz="1900">
                <a:ea typeface="+mn-lt"/>
                <a:cs typeface="+mn-lt"/>
              </a:rPr>
              <a:t>*</a:t>
            </a:r>
            <a:r>
              <a:rPr lang="pl-PL" sz="1900">
                <a:latin typeface="Calibri Light"/>
                <a:ea typeface="Calibri Light"/>
                <a:cs typeface="Calibri Light"/>
              </a:rPr>
              <a:t>;</a:t>
            </a:r>
            <a:endParaRPr lang="pl-PL" sz="1900">
              <a:ea typeface="Calibri" panose="020F0502020204030204"/>
              <a:cs typeface="Calibri" panose="020F0502020204030204"/>
            </a:endParaRPr>
          </a:p>
          <a:p>
            <a:pPr algn="just">
              <a:lnSpc>
                <a:spcPct val="100000"/>
              </a:lnSpc>
              <a:buFont typeface="Calibri"/>
              <a:buChar char="-"/>
            </a:pPr>
            <a:r>
              <a:rPr lang="pl-PL" sz="1900">
                <a:latin typeface="+mj-lt"/>
              </a:rPr>
              <a:t>w przypadku kandydatów do szkoły prowadzącej </a:t>
            </a:r>
            <a:r>
              <a:rPr lang="pl-PL" sz="1900" b="1">
                <a:latin typeface="+mj-lt"/>
              </a:rPr>
              <a:t>kształcenie zawodowe </a:t>
            </a:r>
            <a:r>
              <a:rPr lang="pl-PL" sz="1900">
                <a:latin typeface="+mj-lt"/>
              </a:rPr>
              <a:t>– kandydaci muszą posiadać </a:t>
            </a:r>
            <a:r>
              <a:rPr lang="pl-PL" sz="1900" b="1">
                <a:latin typeface="+mj-lt"/>
              </a:rPr>
              <a:t>zaświadczenie lekarskie</a:t>
            </a:r>
            <a:r>
              <a:rPr lang="pl-PL" sz="1900">
                <a:latin typeface="+mj-lt"/>
              </a:rPr>
              <a:t> zawierające orzeczenie o braku przeciwwskazań zdrowotnych do podjęcia praktycznej nauki zawodu. </a:t>
            </a:r>
            <a:endParaRPr lang="pl-PL" sz="1900">
              <a:latin typeface="+mj-lt"/>
              <a:ea typeface="Calibri Light"/>
              <a:cs typeface="Calibri Light"/>
            </a:endParaRPr>
          </a:p>
          <a:p>
            <a:pPr>
              <a:buNone/>
            </a:pPr>
            <a:r>
              <a:rPr lang="pl-PL" sz="1400">
                <a:latin typeface="Calibri"/>
                <a:ea typeface="Calibri"/>
                <a:cs typeface="Calibri"/>
              </a:rPr>
              <a:t>*   </a:t>
            </a:r>
            <a:r>
              <a:rPr lang="pl-PL" sz="1400">
                <a:latin typeface="+mj-lt"/>
                <a:ea typeface="Calibri Light"/>
                <a:cs typeface="Calibri Light"/>
              </a:rPr>
              <a:t>Warunek uzyskania pozytywnego wyniku sprawdzianu kompetencji językowych </a:t>
            </a:r>
            <a:r>
              <a:rPr lang="pl-PL" sz="1400" b="1">
                <a:latin typeface="+mj-lt"/>
                <a:ea typeface="Calibri Light"/>
                <a:cs typeface="Calibri Light"/>
              </a:rPr>
              <a:t>nie dotyczy </a:t>
            </a:r>
            <a:r>
              <a:rPr lang="pl-PL" sz="1400">
                <a:latin typeface="+mj-lt"/>
                <a:ea typeface="Calibri Light"/>
                <a:cs typeface="Calibri Light"/>
              </a:rPr>
              <a:t>laureata lub finalisty olimpiady przedmiotowej oraz laureata konkursu przedmiotowego o zasięgu wojewódzkim </a:t>
            </a:r>
            <a:r>
              <a:rPr lang="pl-PL" sz="1400" b="1">
                <a:latin typeface="+mj-lt"/>
                <a:ea typeface="Calibri Light"/>
                <a:cs typeface="Calibri Light"/>
              </a:rPr>
              <a:t>z języka obcego nowożytnego</a:t>
            </a:r>
            <a:r>
              <a:rPr lang="pl-PL" sz="1400">
                <a:latin typeface="+mj-lt"/>
                <a:ea typeface="Calibri Light"/>
                <a:cs typeface="Calibri Light"/>
              </a:rPr>
              <a:t>, który będzie drugim językiem nauczania w szkole, oddziale albo klasie, o przyjęcie do których ubiega się laureat lub finalista.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2677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2834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1094" y="1787857"/>
            <a:ext cx="10820555" cy="50686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pl-PL" sz="1800"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b="1">
                <a:latin typeface="+mj-lt"/>
                <a:ea typeface="Calibri Light"/>
                <a:cs typeface="Calibri Light"/>
              </a:rPr>
              <a:t>KRYTERIA BRANE POD UWAGĘ W POSTĘPOWANIU REKRUTACYJNYM</a:t>
            </a:r>
            <a:endParaRPr lang="pl-PL" b="1"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 sz="18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</a:rPr>
              <a:t>W przypadku większej liczby kandydatów niż liczba wolnych miejsc w szkole, na pierwszym etapie postępowania rekrutacyjnego są brane pod uwagę łącznie następujące kryteria: </a:t>
            </a:r>
            <a:endParaRPr lang="pl-PL" sz="2000">
              <a:latin typeface="+mj-lt"/>
              <a:ea typeface="Calibri Light"/>
              <a:cs typeface="Calibri Light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arenR"/>
            </a:pPr>
            <a:r>
              <a:rPr lang="pl-PL" sz="2000" b="1">
                <a:latin typeface="+mj-lt"/>
              </a:rPr>
              <a:t>wyniki egzaminu ósmoklasisty</a:t>
            </a:r>
            <a:r>
              <a:rPr lang="pl-PL" sz="2000">
                <a:latin typeface="+mj-lt"/>
              </a:rPr>
              <a:t>; </a:t>
            </a:r>
            <a:endParaRPr lang="pl-PL" sz="2000">
              <a:latin typeface="+mj-lt"/>
              <a:ea typeface="Calibri Light"/>
              <a:cs typeface="Calibri Light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arenR"/>
            </a:pPr>
            <a:r>
              <a:rPr lang="pl-PL" sz="2000">
                <a:latin typeface="+mj-lt"/>
              </a:rPr>
              <a:t>wymienione na świadectwie ukończenia szkoły podstawowej </a:t>
            </a:r>
            <a:r>
              <a:rPr lang="pl-PL" sz="2000" b="1">
                <a:latin typeface="+mj-lt"/>
              </a:rPr>
              <a:t>oceny z języka polskiego i matematyki </a:t>
            </a:r>
            <a:r>
              <a:rPr lang="pl-PL" sz="2000">
                <a:latin typeface="+mj-lt"/>
              </a:rPr>
              <a:t>oraz z </a:t>
            </a:r>
            <a:r>
              <a:rPr lang="pl-PL" sz="2000" b="1">
                <a:latin typeface="+mj-lt"/>
              </a:rPr>
              <a:t>dwóch obowiązkowych zajęć edukacyjnych </a:t>
            </a:r>
            <a:r>
              <a:rPr lang="pl-PL" sz="2000">
                <a:latin typeface="+mj-lt"/>
              </a:rPr>
              <a:t>ustalonych przez dyrektora danej szkoły jako brane pod uwagę w postępowaniu rekrutacyjnym do danego oddziału; </a:t>
            </a:r>
            <a:endParaRPr lang="pl-PL" sz="2000">
              <a:latin typeface="+mj-lt"/>
              <a:ea typeface="Calibri Light"/>
              <a:cs typeface="Calibri Light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arenR"/>
            </a:pPr>
            <a:endParaRPr lang="pl-PL" sz="2000">
              <a:latin typeface="+mj-lt"/>
              <a:ea typeface="Calibri Light"/>
              <a:cs typeface="Calibri Light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arenR"/>
            </a:pPr>
            <a:endParaRPr lang="pl-PL" sz="18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 sz="18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2683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802B4-587C-6F05-9A90-DBFFF5B90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10552BCC-C7CF-4ABD-CA45-593586690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2834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36FA82-1AE8-428F-7F3B-56E1954C6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094" y="1787857"/>
            <a:ext cx="10820555" cy="50686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pl-PL" sz="1800" b="1"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  <a:ea typeface="Calibri Light"/>
                <a:cs typeface="Calibri Light"/>
              </a:rPr>
              <a:t>A także: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  <a:ea typeface="Calibri Light"/>
                <a:cs typeface="Calibri Light"/>
              </a:rPr>
              <a:t>3) świadectwo ukończenia szkoły podstawowej </a:t>
            </a:r>
            <a:r>
              <a:rPr lang="pl-PL" sz="2000" b="1">
                <a:latin typeface="+mj-lt"/>
                <a:ea typeface="Calibri Light"/>
                <a:cs typeface="Calibri Light"/>
              </a:rPr>
              <a:t>z wyróżnieniem</a:t>
            </a:r>
            <a:r>
              <a:rPr lang="pl-PL" sz="2000">
                <a:latin typeface="+mj-lt"/>
                <a:ea typeface="Calibri Light"/>
                <a:cs typeface="Calibri Light"/>
              </a:rPr>
              <a:t>; </a:t>
            </a:r>
            <a:endParaRPr lang="pl-PL" sz="200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b="1">
                <a:latin typeface="+mj-lt"/>
              </a:rPr>
              <a:t>4) szczególne osiągnięcia </a:t>
            </a:r>
            <a:r>
              <a:rPr lang="pl-PL" sz="2000">
                <a:latin typeface="+mj-lt"/>
              </a:rPr>
              <a:t>wymienione na świadectwie ukończenia szkoły podstawowej: </a:t>
            </a:r>
            <a:endParaRPr lang="en-US" sz="2000">
              <a:latin typeface="+mj-lt"/>
              <a:ea typeface="Calibri Light"/>
              <a:cs typeface="Calibri Light"/>
            </a:endParaRPr>
          </a:p>
          <a:p>
            <a:pPr marL="800100" lvl="1" indent="-34290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</a:rPr>
              <a:t>uzyskanie wysokiego miejsca nagrodzonego lub uhonorowanego zwycięskim tytułem w</a:t>
            </a:r>
            <a:r>
              <a:rPr lang="pl-PL" sz="1600" b="1">
                <a:latin typeface="+mj-lt"/>
              </a:rPr>
              <a:t> zawodach wiedzy, artystycznych i sportowych</a:t>
            </a:r>
            <a:r>
              <a:rPr lang="pl-PL" sz="1600">
                <a:latin typeface="+mj-lt"/>
              </a:rPr>
              <a:t>, organizowanych przez kuratora oświaty albo organizowanych co najmniej na szczeblu powiatowym przez inne podmioty działające na terenie szkoły, </a:t>
            </a:r>
            <a:endParaRPr lang="en-US" sz="1600">
              <a:latin typeface="+mj-lt"/>
              <a:ea typeface="Calibri Light"/>
              <a:cs typeface="Calibri Light"/>
            </a:endParaRPr>
          </a:p>
          <a:p>
            <a:pPr marL="800100" lvl="1" indent="-34290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</a:rPr>
              <a:t>osiągnięcia w zakresie </a:t>
            </a:r>
            <a:r>
              <a:rPr lang="pl-PL" sz="1600" b="1">
                <a:latin typeface="+mj-lt"/>
              </a:rPr>
              <a:t>aktywności społecznej</a:t>
            </a:r>
            <a:r>
              <a:rPr lang="pl-PL" sz="1600">
                <a:latin typeface="+mj-lt"/>
              </a:rPr>
              <a:t>, w tym na rzecz środowiska szkolnego, w szczególności w formie wolontariatu;</a:t>
            </a:r>
            <a:endParaRPr lang="en-US" sz="16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</a:rPr>
              <a:t>5) w przypadku kandydatów ubiegających się o przyjęcie do oddziałów dwujęzycznych i międzynarodowych – </a:t>
            </a:r>
            <a:r>
              <a:rPr lang="pl-PL" sz="2000" b="1">
                <a:latin typeface="+mj-lt"/>
              </a:rPr>
              <a:t>wyniki sprawdzianu kompetencji językowych</a:t>
            </a:r>
            <a:r>
              <a:rPr lang="pl-PL" sz="2000">
                <a:latin typeface="+mj-lt"/>
              </a:rPr>
              <a:t>, do klas wstępnych – </a:t>
            </a:r>
            <a:r>
              <a:rPr lang="pl-PL" sz="2000" b="1">
                <a:latin typeface="+mj-lt"/>
              </a:rPr>
              <a:t>wyniki sprawdzianu predyspozycji językowych</a:t>
            </a:r>
            <a:r>
              <a:rPr lang="pl-PL" sz="2000">
                <a:latin typeface="+mj-lt"/>
              </a:rPr>
              <a:t>, do oddziałów wymagających szczególnych indywidualnych predyspozycji – </a:t>
            </a:r>
            <a:r>
              <a:rPr lang="pl-PL" sz="2000" b="1">
                <a:latin typeface="+mj-lt"/>
              </a:rPr>
              <a:t>wyniki sprawdzianu uzdolnień kierunkowych.</a:t>
            </a:r>
            <a:endParaRPr lang="pl-PL" sz="20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EBDBFF27-6E77-09C0-EE8D-E0A327B13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1519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9332" y="1914241"/>
            <a:ext cx="10951389" cy="480723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pl-PL" sz="2200">
              <a:latin typeface="+mj-lt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200">
                <a:latin typeface="+mj-lt"/>
              </a:rPr>
              <a:t>Przy tym w przypadku większej liczby kandydatów niż liczba wolnych miejsc: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200">
                <a:latin typeface="+mj-lt"/>
              </a:rPr>
              <a:t>w publicznej szkole ponadpodstawowej sportowej,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200">
                <a:latin typeface="+mj-lt"/>
              </a:rPr>
              <a:t>w publicznej szkole ponadpodstawowej mistrzostwa sportowego, 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200">
                <a:latin typeface="+mj-lt"/>
              </a:rPr>
              <a:t>w oddziale sportowym w publicznej szkole ponadpodstawowej ogólnodostępnej,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200">
                <a:latin typeface="+mj-lt"/>
              </a:rPr>
              <a:t>w oddziale mistrzostwa sportowego w publicznej szkole ponadpodstawowej ogólnodostępnej,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200">
                <a:latin typeface="+mj-lt"/>
              </a:rPr>
              <a:t>w szkole ponadpodstawowej prowadzonej przez Ministra Obrony Narodowej,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200">
                <a:latin typeface="+mj-lt"/>
              </a:rPr>
              <a:t>w oddziale przygotowania wojskowego w publicznej szkole ponadpodstawowej,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200">
                <a:latin typeface="+mj-lt"/>
              </a:rPr>
              <a:t>w oddziale o profilu mundurowym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200" b="1">
                <a:latin typeface="+mj-lt"/>
              </a:rPr>
              <a:t>na pierwszym etapie postępowania rekrutacyjnego </a:t>
            </a:r>
            <a:r>
              <a:rPr lang="pl-PL" sz="2200">
                <a:latin typeface="+mj-lt"/>
              </a:rPr>
              <a:t>są brane pod uwagę wyniki prób sprawności fizycznej.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8206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5367" y="1982289"/>
            <a:ext cx="10801264" cy="437406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pl-PL" b="1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b="1">
                <a:latin typeface="+mj-lt"/>
              </a:rPr>
              <a:t>PRZELICZANIE NA PUNKTY WYNIKÓW EGZAMINU ÓSMOKLASISTY </a:t>
            </a:r>
            <a:endParaRPr lang="en-US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>
                <a:latin typeface="+mj-lt"/>
              </a:rPr>
              <a:t>Wynik przedstawiony w procentach z:</a:t>
            </a:r>
          </a:p>
          <a:p>
            <a:pPr algn="just">
              <a:lnSpc>
                <a:spcPct val="100000"/>
              </a:lnSpc>
            </a:pPr>
            <a:r>
              <a:rPr lang="pl-PL">
                <a:latin typeface="+mj-lt"/>
              </a:rPr>
              <a:t>języka polskiego</a:t>
            </a:r>
          </a:p>
          <a:p>
            <a:pPr algn="just">
              <a:lnSpc>
                <a:spcPct val="100000"/>
              </a:lnSpc>
            </a:pPr>
            <a:r>
              <a:rPr lang="pl-PL">
                <a:latin typeface="+mj-lt"/>
              </a:rPr>
              <a:t>matematyki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>
                <a:latin typeface="+mj-lt"/>
              </a:rPr>
              <a:t>		mnoży się przez </a:t>
            </a:r>
            <a:r>
              <a:rPr lang="pl-PL" b="1">
                <a:latin typeface="+mj-lt"/>
              </a:rPr>
              <a:t>0,35.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>
                <a:latin typeface="+mj-lt"/>
              </a:rPr>
              <a:t>Wynik przedstawiony w procentach z języka obcego nowożytnego mnoży się przez </a:t>
            </a:r>
            <a:r>
              <a:rPr lang="pl-PL" b="1">
                <a:latin typeface="+mj-lt"/>
              </a:rPr>
              <a:t>0,3.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8975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5367" y="1914241"/>
            <a:ext cx="10801264" cy="494375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b="1">
                <a:latin typeface="+mj-lt"/>
              </a:rPr>
              <a:t>PRZELICZANIE NA PUNKTY OCEN</a:t>
            </a:r>
            <a:endParaRPr lang="pl-PL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400" b="1">
                <a:latin typeface="+mj-lt"/>
              </a:rPr>
              <a:t>z języka polskiego, matematyki i dwóch wybranych obowiązkowych zajęć edukacyjnych </a:t>
            </a:r>
            <a:r>
              <a:rPr lang="pl-PL" sz="2400" dirty="0">
                <a:latin typeface="+mj-lt"/>
              </a:rPr>
              <a:t>wymienionych na świadectwie ukończenia szkoły podstawowej:</a:t>
            </a:r>
            <a:endParaRPr lang="pl-PL" sz="2400" dirty="0">
              <a:latin typeface="+mj-lt"/>
              <a:ea typeface="Calibri Light"/>
              <a:cs typeface="Calibri Light"/>
            </a:endParaRP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celujący – </a:t>
            </a:r>
            <a:r>
              <a:rPr lang="pl-PL" sz="2400" b="1">
                <a:latin typeface="+mj-lt"/>
              </a:rPr>
              <a:t>18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bardzo dobry – </a:t>
            </a:r>
            <a:r>
              <a:rPr lang="pl-PL" sz="2400" b="1">
                <a:latin typeface="+mj-lt"/>
              </a:rPr>
              <a:t>17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dobry – </a:t>
            </a:r>
            <a:r>
              <a:rPr lang="pl-PL" sz="2400" b="1">
                <a:latin typeface="+mj-lt"/>
              </a:rPr>
              <a:t>14 punktów</a:t>
            </a:r>
            <a:r>
              <a:rPr lang="pl-PL" sz="2400">
                <a:latin typeface="+mj-lt"/>
              </a:rPr>
              <a:t>,</a:t>
            </a: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dostateczny – </a:t>
            </a:r>
            <a:r>
              <a:rPr lang="pl-PL" sz="2400" b="1">
                <a:latin typeface="+mj-lt"/>
              </a:rPr>
              <a:t>8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dopuszczający – </a:t>
            </a:r>
            <a:r>
              <a:rPr lang="pl-PL" sz="2400" b="1">
                <a:latin typeface="+mj-lt"/>
              </a:rPr>
              <a:t>2 punkty</a:t>
            </a:r>
            <a:r>
              <a:rPr lang="pl-PL" sz="2400">
                <a:latin typeface="+mj-lt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400">
                <a:latin typeface="+mj-lt"/>
              </a:rPr>
              <a:t>Świadectwo ukończenia szkoły podstawowej z wyróżnieniem </a:t>
            </a:r>
            <a:r>
              <a:rPr lang="pl-PL" sz="2400" b="1">
                <a:latin typeface="+mj-lt"/>
              </a:rPr>
              <a:t>7 punktów.</a:t>
            </a:r>
            <a:endParaRPr lang="pl-PL" sz="2400" b="1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 sz="24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0651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92051" y="2348880"/>
            <a:ext cx="10099434" cy="289186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endParaRPr lang="pl-PL" sz="3200" dirty="0">
              <a:latin typeface="+mj-lt"/>
            </a:endParaRPr>
          </a:p>
          <a:p>
            <a:pPr marL="0" indent="0" algn="just">
              <a:buNone/>
            </a:pPr>
            <a:r>
              <a:rPr lang="pl-PL" b="1" dirty="0">
                <a:latin typeface="+mj-lt"/>
              </a:rPr>
              <a:t>PRZELICZANIE NA PUNKTY SZCZEGÓLNYCH OSIĄGNIĘĆ - AKTYWNOŚĆ SPOŁECZNA</a:t>
            </a:r>
            <a:endParaRPr lang="pl-PL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indent="0" algn="just">
              <a:buNone/>
            </a:pPr>
            <a:r>
              <a:rPr lang="pl-PL" dirty="0">
                <a:latin typeface="+mj-lt"/>
              </a:rPr>
              <a:t>Za osiągnięcia w zakresie </a:t>
            </a:r>
            <a:r>
              <a:rPr lang="pl-PL" b="1" dirty="0">
                <a:latin typeface="+mj-lt"/>
              </a:rPr>
              <a:t>aktywności społecznej</a:t>
            </a:r>
            <a:r>
              <a:rPr lang="pl-PL" dirty="0">
                <a:latin typeface="+mj-lt"/>
              </a:rPr>
              <a:t>, w tym na rzecz środowiska szkolnego, w szczególności w formie wolontariatu przyznaje się </a:t>
            </a:r>
            <a:r>
              <a:rPr lang="pl-PL" b="1" dirty="0">
                <a:latin typeface="+mj-lt"/>
              </a:rPr>
              <a:t>3 punkty</a:t>
            </a:r>
            <a:r>
              <a:rPr lang="pl-PL" dirty="0">
                <a:latin typeface="+mj-lt"/>
              </a:rPr>
              <a:t>.</a:t>
            </a:r>
            <a:endParaRPr lang="pl-PL" dirty="0">
              <a:ea typeface="Calibri"/>
              <a:cs typeface="Calibri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4552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6616" y="2164851"/>
            <a:ext cx="11608375" cy="437406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b="1">
                <a:latin typeface="+mj-lt"/>
              </a:rPr>
              <a:t>PRZELICZANIE NA PUNKTY SZCZEGÓLNYCH OSIĄGNIĘĆ  - ZAWODY</a:t>
            </a:r>
            <a:endParaRPr lang="en-US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600">
                <a:latin typeface="+mj-lt"/>
              </a:rPr>
              <a:t>Zawody wiedzy będące konkursem o zasięgu: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600">
                <a:latin typeface="+mj-lt"/>
              </a:rPr>
              <a:t>- ponadwojewódzkim organizowanym przez kuratorów oświaty na podstawie zawartych porozumień:</a:t>
            </a:r>
            <a:endParaRPr lang="pl-PL" sz="1600">
              <a:ea typeface="Calibri" panose="020F0502020204030204"/>
              <a:cs typeface="Calibri" panose="020F0502020204030204"/>
            </a:endParaRP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</a:rPr>
              <a:t>tytuł finalisty konkursu przedmiotowego – </a:t>
            </a:r>
            <a:r>
              <a:rPr lang="pl-PL" sz="1600" b="1">
                <a:latin typeface="+mj-lt"/>
              </a:rPr>
              <a:t>10 punktów</a:t>
            </a:r>
            <a:r>
              <a:rPr lang="pl-PL" sz="1600">
                <a:latin typeface="+mj-lt"/>
              </a:rPr>
              <a:t>,</a:t>
            </a:r>
            <a:endParaRPr lang="pl-PL" sz="16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</a:rPr>
              <a:t>tytuł laureata konkursu tematycznego lub interdyscyplinarnego – </a:t>
            </a:r>
            <a:r>
              <a:rPr lang="pl-PL" sz="1600" b="1">
                <a:latin typeface="+mj-lt"/>
              </a:rPr>
              <a:t>7 punktów</a:t>
            </a:r>
            <a:r>
              <a:rPr lang="pl-PL" sz="1600">
                <a:latin typeface="+mj-lt"/>
              </a:rPr>
              <a:t>,</a:t>
            </a:r>
            <a:endParaRPr lang="pl-PL" sz="16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</a:rPr>
              <a:t>tytuł finalisty konkursu tematycznego lub interdyscyplinarnego – </a:t>
            </a:r>
            <a:r>
              <a:rPr lang="pl-PL" sz="1600" b="1">
                <a:latin typeface="+mj-lt"/>
              </a:rPr>
              <a:t>5 punktów</a:t>
            </a:r>
            <a:r>
              <a:rPr lang="pl-PL" sz="1600">
                <a:latin typeface="+mj-lt"/>
              </a:rPr>
              <a:t>;</a:t>
            </a:r>
            <a:endParaRPr lang="pl-PL" sz="16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- międzynarodowym lub ogólnopolskim przeprowadzanym zgodnie z przepisami wydanymi na podstawie art. 22 ust. 6 ustawy z dnia</a:t>
            </a:r>
            <a:br>
              <a:rPr lang="pl-PL" sz="1600" dirty="0">
                <a:latin typeface="+mj-lt"/>
                <a:ea typeface="Calibri Light" panose="020F0302020204030204"/>
                <a:cs typeface="Calibri Light" panose="020F0302020204030204"/>
              </a:rPr>
            </a:b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7 </a:t>
            </a:r>
            <a:r>
              <a:rPr lang="pl-PL" sz="1600" dirty="0">
                <a:latin typeface="+mj-lt"/>
                <a:ea typeface="Calibri Light" panose="020F0302020204030204"/>
                <a:cs typeface="Calibri Light" panose="020F0302020204030204"/>
              </a:rPr>
              <a:t>września 1991 r. o systemie oświaty:</a:t>
            </a:r>
            <a:endParaRPr lang="en-US" sz="1600" dirty="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tytuł finalisty konkursu przedmiotowego – </a:t>
            </a:r>
            <a:r>
              <a:rPr lang="pl-PL" sz="1600" b="1">
                <a:latin typeface="+mj-lt"/>
                <a:ea typeface="Calibri Light" panose="020F0302020204030204"/>
                <a:cs typeface="Calibri Light" panose="020F0302020204030204"/>
              </a:rPr>
              <a:t>10 punktów</a:t>
            </a: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,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tytuł laureata konkursu interdyscyplinarnego – </a:t>
            </a:r>
            <a:r>
              <a:rPr lang="pl-PL" sz="1600" b="1">
                <a:latin typeface="+mj-lt"/>
                <a:ea typeface="Calibri Light" panose="020F0302020204030204"/>
                <a:cs typeface="Calibri Light" panose="020F0302020204030204"/>
              </a:rPr>
              <a:t>7 punktów</a:t>
            </a: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,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tytuł finalisty konkursu interdyscyplinarnego – </a:t>
            </a:r>
            <a:r>
              <a:rPr lang="pl-PL" sz="1600" b="1">
                <a:latin typeface="+mj-lt"/>
                <a:ea typeface="Calibri Light" panose="020F0302020204030204"/>
                <a:cs typeface="Calibri Light" panose="020F0302020204030204"/>
              </a:rPr>
              <a:t>5 punktów</a:t>
            </a:r>
            <a:r>
              <a:rPr lang="pl-PL" sz="1600">
                <a:latin typeface="+mj-lt"/>
                <a:ea typeface="Calibri Light" panose="020F0302020204030204"/>
                <a:cs typeface="Calibri Light" panose="020F0302020204030204"/>
              </a:rPr>
              <a:t>;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endParaRPr lang="pl-PL" sz="18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 sz="18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433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5969" y="1912321"/>
            <a:ext cx="10485621" cy="541265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1600">
                <a:latin typeface="+mj-lt"/>
              </a:rPr>
              <a:t>- wojewódzkim organizowanym przez kuratora oświaty: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pl-PL" sz="1600">
                <a:latin typeface="+mj-lt"/>
              </a:rPr>
              <a:t>dwa lub więcej tytułów finalisty konkursu przedmiotowego – </a:t>
            </a:r>
            <a:r>
              <a:rPr lang="pl-PL" sz="1600" b="1">
                <a:latin typeface="+mj-lt"/>
              </a:rPr>
              <a:t>10 punktów</a:t>
            </a:r>
            <a:r>
              <a:rPr lang="pl-PL" sz="1600">
                <a:latin typeface="+mj-lt"/>
              </a:rPr>
              <a:t>,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pl-PL" sz="1600">
                <a:latin typeface="+mj-lt"/>
              </a:rPr>
              <a:t>dwa lub więcej tytułów laureata konkursu tematycznego lub interdyscyplinarnego – </a:t>
            </a:r>
            <a:r>
              <a:rPr lang="pl-PL" sz="1600" b="1">
                <a:latin typeface="+mj-lt"/>
              </a:rPr>
              <a:t>7 punktów</a:t>
            </a:r>
            <a:r>
              <a:rPr lang="pl-PL" sz="1600">
                <a:latin typeface="+mj-lt"/>
              </a:rPr>
              <a:t>,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pl-PL" sz="1600">
                <a:latin typeface="+mj-lt"/>
              </a:rPr>
              <a:t>dwa lub więcej tytułów finalisty konkursu tematycznego lub interdyscyplinarnego –  </a:t>
            </a:r>
            <a:r>
              <a:rPr lang="pl-PL" sz="1600" b="1">
                <a:latin typeface="+mj-lt"/>
              </a:rPr>
              <a:t>5 punktów</a:t>
            </a:r>
            <a:r>
              <a:rPr lang="pl-PL" sz="1600">
                <a:latin typeface="+mj-lt"/>
              </a:rPr>
              <a:t>,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pl-PL" sz="1600">
                <a:latin typeface="+mj-lt"/>
              </a:rPr>
              <a:t>﻿tytuł finalisty konkursu przedmiotowego – </a:t>
            </a:r>
            <a:r>
              <a:rPr lang="pl-PL" sz="1600" b="1">
                <a:latin typeface="+mj-lt"/>
              </a:rPr>
              <a:t>7 punktów</a:t>
            </a:r>
            <a:r>
              <a:rPr lang="pl-PL" sz="1600">
                <a:latin typeface="+mj-lt"/>
              </a:rPr>
              <a:t>,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pl-PL" sz="1600">
                <a:latin typeface="+mj-lt"/>
              </a:rPr>
              <a:t>tytuł laureata konkursu tematycznego lub interdyscyplinarnego – </a:t>
            </a:r>
            <a:r>
              <a:rPr lang="pl-PL" sz="1600" b="1">
                <a:latin typeface="+mj-lt"/>
              </a:rPr>
              <a:t>5 punktów</a:t>
            </a:r>
            <a:r>
              <a:rPr lang="pl-PL" sz="1600">
                <a:latin typeface="+mj-lt"/>
              </a:rPr>
              <a:t>,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pl-PL" sz="1600">
                <a:latin typeface="+mj-lt"/>
              </a:rPr>
              <a:t>tytuł finalisty konkursu tematycznego lub interdyscyplinarnego –  </a:t>
            </a:r>
            <a:r>
              <a:rPr lang="pl-PL" sz="1600" b="1">
                <a:latin typeface="+mj-lt"/>
              </a:rPr>
              <a:t>3 punkty</a:t>
            </a:r>
            <a:r>
              <a:rPr lang="pl-PL" sz="1600">
                <a:latin typeface="+mj-lt"/>
              </a:rPr>
              <a:t>;</a:t>
            </a:r>
            <a:endParaRPr lang="pl-PL" sz="16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600">
                <a:latin typeface="+mj-lt"/>
                <a:ea typeface="Calibri Light"/>
                <a:cs typeface="Calibri Light"/>
              </a:rPr>
              <a:t>- ponadwojewódzkim lub wojewódzkim przeprowadzanym zgodnie z przepisami wydanymi na podstawie art. 22 ust. 6 ustawy z dnia 7 września 1991 r. o systemie oświaty:</a:t>
            </a:r>
            <a:endParaRPr lang="en-US" sz="1600">
              <a:latin typeface="+mj-lt"/>
              <a:ea typeface="Calibri Light"/>
              <a:cs typeface="Calibri Light"/>
            </a:endParaRP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  <a:ea typeface="Calibri Light"/>
                <a:cs typeface="Calibri Light"/>
              </a:rPr>
              <a:t>dwa lub więcej tytułów finalisty konkursu przedmiotowego – </a:t>
            </a:r>
            <a:r>
              <a:rPr lang="pl-PL" sz="1600" b="1">
                <a:latin typeface="+mj-lt"/>
                <a:ea typeface="Calibri Light"/>
                <a:cs typeface="Calibri Light"/>
              </a:rPr>
              <a:t>10 punktów</a:t>
            </a:r>
            <a:r>
              <a:rPr lang="pl-PL" sz="1600">
                <a:latin typeface="+mj-lt"/>
                <a:ea typeface="Calibri Light"/>
                <a:cs typeface="Calibri Light"/>
              </a:rPr>
              <a:t>,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  <a:ea typeface="Calibri Light"/>
                <a:cs typeface="Calibri Light"/>
              </a:rPr>
              <a:t>dwa lub więcej tytułów laureata konkursu interdyscyplinarnego – </a:t>
            </a:r>
            <a:r>
              <a:rPr lang="pl-PL" sz="1600" b="1">
                <a:latin typeface="+mj-lt"/>
                <a:ea typeface="Calibri Light"/>
                <a:cs typeface="Calibri Light"/>
              </a:rPr>
              <a:t>7 punktów</a:t>
            </a:r>
            <a:r>
              <a:rPr lang="pl-PL" sz="1600">
                <a:latin typeface="+mj-lt"/>
                <a:ea typeface="Calibri Light"/>
                <a:cs typeface="Calibri Light"/>
              </a:rPr>
              <a:t>,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  <a:ea typeface="Calibri Light"/>
                <a:cs typeface="Calibri Light"/>
              </a:rPr>
              <a:t>tytuł finalisty konkursu przedmiotowego – </a:t>
            </a:r>
            <a:r>
              <a:rPr lang="pl-PL" sz="1600" b="1">
                <a:latin typeface="+mj-lt"/>
                <a:ea typeface="Calibri Light"/>
                <a:cs typeface="Calibri Light"/>
              </a:rPr>
              <a:t>7 punktów</a:t>
            </a:r>
            <a:r>
              <a:rPr lang="pl-PL" sz="1600">
                <a:latin typeface="+mj-lt"/>
                <a:ea typeface="Calibri Light"/>
                <a:cs typeface="Calibri Light"/>
              </a:rPr>
              <a:t>,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pl-PL" sz="1600">
                <a:latin typeface="+mj-lt"/>
                <a:ea typeface="Calibri Light"/>
                <a:cs typeface="Calibri Light"/>
              </a:rPr>
              <a:t>tytuł laureata konkursu interdyscyplinarnego – </a:t>
            </a:r>
            <a:r>
              <a:rPr lang="pl-PL" sz="1600" b="1">
                <a:latin typeface="+mj-lt"/>
                <a:ea typeface="Calibri Light"/>
                <a:cs typeface="Calibri Light"/>
              </a:rPr>
              <a:t>5 punktów</a:t>
            </a:r>
            <a:r>
              <a:rPr lang="pl-PL" sz="1600">
                <a:latin typeface="+mj-lt"/>
                <a:ea typeface="Calibri Light"/>
                <a:cs typeface="Calibri Light"/>
              </a:rPr>
              <a:t>;</a:t>
            </a:r>
            <a:endParaRPr lang="pl-PL" sz="24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85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1093" y="2347414"/>
            <a:ext cx="11101515" cy="437406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2400" b="1">
                <a:latin typeface="+mj-lt"/>
              </a:rPr>
              <a:t>PRZELICZANIE NA PUNKTY SZCZEGÓLNYCH OSIĄGNIĘĆ - INNE ZAWODY WIEDZY, ARTYSTYCZNE I SPORTOWE </a:t>
            </a:r>
            <a:endParaRPr lang="en-US" sz="2400" b="1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400">
                <a:latin typeface="+mj-lt"/>
              </a:rPr>
              <a:t>Wysokie miejsca w </a:t>
            </a:r>
            <a:r>
              <a:rPr lang="pl-PL" sz="2400" b="1">
                <a:latin typeface="+mj-lt"/>
              </a:rPr>
              <a:t>zawodach wiedzy </a:t>
            </a:r>
            <a:r>
              <a:rPr lang="pl-PL" sz="2400">
                <a:latin typeface="+mj-lt"/>
              </a:rPr>
              <a:t>innych niż wymienione wyżej, </a:t>
            </a:r>
            <a:r>
              <a:rPr lang="pl-PL" sz="2400" b="1">
                <a:latin typeface="+mj-lt"/>
              </a:rPr>
              <a:t>artystycznych lub sportowych </a:t>
            </a:r>
            <a:r>
              <a:rPr lang="pl-PL" sz="2400">
                <a:latin typeface="+mj-lt"/>
              </a:rPr>
              <a:t>organizowanych przez kuratora oświaty lub inne podmioty działające na terenie szkoły, na szczeblu:</a:t>
            </a:r>
            <a:endParaRPr lang="pl-PL">
              <a:ea typeface="Calibri"/>
              <a:cs typeface="Calibri"/>
            </a:endParaRPr>
          </a:p>
          <a:p>
            <a:pPr marL="514350" indent="-514350" algn="just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międzynarodowym – </a:t>
            </a:r>
            <a:r>
              <a:rPr lang="pl-PL" sz="2400" b="1">
                <a:latin typeface="+mj-lt"/>
              </a:rPr>
              <a:t>4 punkty</a:t>
            </a:r>
            <a:r>
              <a:rPr lang="pl-PL" sz="2400">
                <a:latin typeface="+mj-lt"/>
              </a:rPr>
              <a:t>,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krajowym – </a:t>
            </a:r>
            <a:r>
              <a:rPr lang="pl-PL" sz="2400" b="1">
                <a:latin typeface="+mj-lt"/>
              </a:rPr>
              <a:t>3 punkty</a:t>
            </a:r>
            <a:r>
              <a:rPr lang="pl-PL" sz="2400">
                <a:latin typeface="+mj-lt"/>
              </a:rPr>
              <a:t>,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wojewódzkim – </a:t>
            </a:r>
            <a:r>
              <a:rPr lang="pl-PL" sz="2400" b="1">
                <a:latin typeface="+mj-lt"/>
              </a:rPr>
              <a:t>2 punkty</a:t>
            </a:r>
            <a:r>
              <a:rPr lang="pl-PL" sz="2400">
                <a:latin typeface="+mj-lt"/>
              </a:rPr>
              <a:t>,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powiatowym – </a:t>
            </a:r>
            <a:r>
              <a:rPr lang="pl-PL" sz="2400" b="1">
                <a:latin typeface="+mj-lt"/>
              </a:rPr>
              <a:t>1 punkt</a:t>
            </a:r>
            <a:r>
              <a:rPr lang="pl-PL" sz="2400">
                <a:latin typeface="+mj-lt"/>
              </a:rPr>
              <a:t>.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15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60120" y="1915269"/>
            <a:ext cx="10306792" cy="480690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2400" b="1">
                <a:latin typeface="+mj-lt"/>
              </a:rPr>
              <a:t>ZADANIA KURATORA OŚWIATY</a:t>
            </a: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określa </a:t>
            </a:r>
            <a:r>
              <a:rPr lang="pl-PL" sz="2400" b="1">
                <a:latin typeface="+mj-lt"/>
              </a:rPr>
              <a:t>do końca stycznia terminy przeprowadzania postępowania rekrutacyjnego i postępowania uzupełniającego</a:t>
            </a:r>
            <a:r>
              <a:rPr lang="pl-PL" sz="2400">
                <a:latin typeface="+mj-lt"/>
              </a:rPr>
              <a:t>, w tym terminy składania dokumentów; </a:t>
            </a: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corocznie </a:t>
            </a:r>
            <a:r>
              <a:rPr lang="pl-PL" sz="2400" b="1">
                <a:latin typeface="+mj-lt"/>
              </a:rPr>
              <a:t>do końca lutego </a:t>
            </a:r>
            <a:r>
              <a:rPr lang="pl-PL" sz="2400">
                <a:latin typeface="+mj-lt"/>
              </a:rPr>
              <a:t>podaje do publicznej wiadomości </a:t>
            </a:r>
            <a:r>
              <a:rPr lang="pl-PL" sz="2400" b="1">
                <a:latin typeface="+mj-lt"/>
              </a:rPr>
              <a:t>wykaz zawodów wiedzy, artystycznych i sportowych</a:t>
            </a:r>
            <a:r>
              <a:rPr lang="pl-PL" sz="2400">
                <a:latin typeface="+mj-lt"/>
              </a:rPr>
              <a:t>, organizowanych przez kuratora oświaty lub inne podmioty działające na terenie szkoły, które mogą być wymienione na świadectwie ukończenia szkoły podstawowej oraz określa miejsca uznane za wysokie w tych zawodach;</a:t>
            </a: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udostępnia na stronie internetowej </a:t>
            </a:r>
            <a:r>
              <a:rPr lang="pl-PL" sz="2400" b="1">
                <a:latin typeface="+mj-lt"/>
              </a:rPr>
              <a:t>informację o wolnych miejscach w szkołach</a:t>
            </a:r>
            <a:r>
              <a:rPr lang="pl-PL" sz="2400">
                <a:latin typeface="+mj-lt"/>
              </a:rPr>
              <a:t> po zakończeniu postępowania rekrutacyjnego i uzupełniającego.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 sz="24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034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2287" y="2157064"/>
            <a:ext cx="9996047" cy="456441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>
                <a:latin typeface="+mj-lt"/>
                <a:ea typeface="Calibri Light"/>
                <a:cs typeface="Calibri Light"/>
              </a:rPr>
              <a:t>Przy tym:</a:t>
            </a:r>
            <a:endParaRPr lang="pl-PL"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>
                <a:latin typeface="+mj-lt"/>
              </a:rPr>
              <a:t>W przypadku, gdy kandydat ma </a:t>
            </a:r>
            <a:r>
              <a:rPr lang="pl-PL" b="1">
                <a:latin typeface="+mj-lt"/>
              </a:rPr>
              <a:t>więcej niż jedno</a:t>
            </a:r>
            <a:r>
              <a:rPr lang="pl-PL">
                <a:latin typeface="+mj-lt"/>
              </a:rPr>
              <a:t> szczególne osiągnięcie z takich samych zawodów wiedzy, artystycznych</a:t>
            </a:r>
            <a:br>
              <a:rPr lang="pl-PL">
                <a:latin typeface="+mj-lt"/>
              </a:rPr>
            </a:br>
            <a:r>
              <a:rPr lang="pl-PL">
                <a:latin typeface="+mj-lt"/>
              </a:rPr>
              <a:t>i sportowych na tym samym szczeblu oraz z tego samego zakresu, wymienione na świadectwie ukończenia szkoły podstawowej, przyznaje się </a:t>
            </a:r>
            <a:r>
              <a:rPr lang="pl-PL" b="1">
                <a:latin typeface="+mj-lt"/>
              </a:rPr>
              <a:t>jednorazowo</a:t>
            </a:r>
            <a:r>
              <a:rPr lang="pl-PL">
                <a:latin typeface="+mj-lt"/>
              </a:rPr>
              <a:t> punkty za </a:t>
            </a:r>
            <a:r>
              <a:rPr lang="pl-PL" b="1">
                <a:latin typeface="+mj-lt"/>
              </a:rPr>
              <a:t>najwyższe osiągnięcie </a:t>
            </a:r>
            <a:r>
              <a:rPr lang="pl-PL">
                <a:latin typeface="+mj-lt"/>
              </a:rPr>
              <a:t>tego ucznia uzyskane w tych zawodach. Z tym, że </a:t>
            </a:r>
            <a:r>
              <a:rPr lang="pl-PL" b="1">
                <a:latin typeface="+mj-lt"/>
              </a:rPr>
              <a:t>maksymalna</a:t>
            </a:r>
            <a:r>
              <a:rPr lang="pl-PL">
                <a:latin typeface="+mj-lt"/>
              </a:rPr>
              <a:t> liczba punktów możliwych do uzyskania za wszystkie osiągnięcia wynosi</a:t>
            </a:r>
            <a:br>
              <a:rPr lang="pl-PL">
                <a:latin typeface="+mj-lt"/>
              </a:rPr>
            </a:br>
            <a:r>
              <a:rPr lang="pl-PL" b="1">
                <a:latin typeface="+mj-lt"/>
              </a:rPr>
              <a:t>18 punktów.</a:t>
            </a: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0253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1093" y="2034265"/>
            <a:ext cx="11101515" cy="30406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r>
              <a:rPr lang="pl-PL" b="1">
                <a:latin typeface="Calibri Light"/>
                <a:ea typeface="Calibri Light"/>
                <a:cs typeface="Calibri Light"/>
              </a:rPr>
              <a:t>WYKAZ</a:t>
            </a:r>
            <a:r>
              <a:rPr lang="pl-PL">
                <a:latin typeface="Calibri Light"/>
                <a:ea typeface="Calibri Light"/>
                <a:cs typeface="Calibri Light"/>
              </a:rPr>
              <a:t> zawodów wiedzy, artystycznych i sportowych organizowanych przez kuratora oświaty i inne podmioty działające na terenie szkoły, które mogą być wymienione na świadectwie ukończenia szkoły podstawowej w roku szkolnym 2025/2026 </a:t>
            </a:r>
          </a:p>
          <a:p>
            <a:pPr marL="0" indent="0" algn="just">
              <a:buNone/>
            </a:pPr>
            <a:r>
              <a:rPr lang="pl-PL">
                <a:latin typeface="Calibri Light"/>
                <a:ea typeface="Calibri Light"/>
                <a:cs typeface="Calibri Light"/>
                <a:hlinkClick r:id="rId3"/>
              </a:rPr>
              <a:t>https://www.kuratorium.waw.pl/pl/rodzice-i-uczniowie/rekrutacja-do-szkol/19595,Wykaz-zawodow-wiedzy-artystycznych-i-sportowych-2026-r.html</a:t>
            </a:r>
            <a:r>
              <a:rPr lang="pl-PL">
                <a:latin typeface="Calibri Light"/>
                <a:ea typeface="Calibri Light"/>
                <a:cs typeface="Calibri Light"/>
              </a:rPr>
              <a:t> </a:t>
            </a:r>
          </a:p>
          <a:p>
            <a:pPr marL="0" indent="0" algn="just">
              <a:buNone/>
            </a:pPr>
            <a:r>
              <a:rPr lang="pl-PL">
                <a:latin typeface="+mj-lt"/>
              </a:rPr>
              <a:t>Aby za osiągnięcie kandydat otrzymał punkty, musi ono zostać wpisane</a:t>
            </a:r>
            <a:br>
              <a:rPr lang="pl-PL">
                <a:latin typeface="+mj-lt"/>
                <a:ea typeface="Calibri Light"/>
                <a:cs typeface="Calibri Light"/>
              </a:rPr>
            </a:br>
            <a:r>
              <a:rPr lang="pl-PL" b="1">
                <a:latin typeface="+mj-lt"/>
              </a:rPr>
              <a:t>na świadectwo ukończenia szkoły podstawowej.</a:t>
            </a:r>
            <a:endParaRPr lang="pl-PL">
              <a:latin typeface="Calibri Light"/>
              <a:ea typeface="Calibri Light"/>
              <a:cs typeface="Calibri Light"/>
            </a:endParaRPr>
          </a:p>
          <a:p>
            <a:pPr marL="0" indent="0" algn="just">
              <a:buNone/>
            </a:pPr>
            <a:r>
              <a:rPr lang="pl-PL">
                <a:latin typeface="+mj-lt"/>
              </a:rPr>
              <a:t>O wpisie osiągnięć na świadectwo decyduje </a:t>
            </a:r>
            <a:r>
              <a:rPr lang="pl-PL" b="1">
                <a:latin typeface="+mj-lt"/>
              </a:rPr>
              <a:t>dyrektor szkoły podstawowej</a:t>
            </a:r>
            <a:r>
              <a:rPr lang="pl-PL" b="1">
                <a:latin typeface="Calibri Light"/>
                <a:ea typeface="Calibri Light"/>
                <a:cs typeface="Calibri Light"/>
              </a:rPr>
              <a:t>.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2241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2339" y="2164851"/>
            <a:ext cx="11136571" cy="437406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2400" b="1">
                <a:latin typeface="+mj-lt"/>
              </a:rPr>
              <a:t>PRZELICZANIE NA PUNKTY OCEN </a:t>
            </a:r>
            <a:r>
              <a:rPr lang="pl-PL" sz="2400" b="1" dirty="0">
                <a:latin typeface="+mj-lt"/>
              </a:rPr>
              <a:t>z języka polskiego i matematyki </a:t>
            </a:r>
            <a:endParaRPr lang="en-US" b="1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400">
                <a:latin typeface="+mj-lt"/>
              </a:rPr>
              <a:t>wymienionych na </a:t>
            </a:r>
            <a:r>
              <a:rPr lang="pl-PL" sz="2400" dirty="0">
                <a:latin typeface="+mj-lt"/>
              </a:rPr>
              <a:t>świadectwie ukończenia szkoły podstawowej w przypadku </a:t>
            </a:r>
            <a:r>
              <a:rPr lang="pl-PL" sz="2400" b="1" dirty="0">
                <a:latin typeface="+mj-lt"/>
              </a:rPr>
              <a:t>osób zwolnionych z obowiązku przystąpienia do sprawdzianu ósmoklasisty </a:t>
            </a:r>
            <a:r>
              <a:rPr lang="pl-PL" sz="2400" dirty="0">
                <a:latin typeface="+mj-lt"/>
              </a:rPr>
              <a:t>(dotyczy przypadków określonych w art. 44zw ust. 2 i 4 oraz art. 44zz ust. 2 ustawy o systemie oświaty): </a:t>
            </a:r>
            <a:endParaRPr lang="en-US">
              <a:ea typeface="Calibri"/>
              <a:cs typeface="Calibri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za ocenę celującą – po </a:t>
            </a:r>
            <a:r>
              <a:rPr lang="pl-PL" sz="2400" b="1">
                <a:latin typeface="+mj-lt"/>
              </a:rPr>
              <a:t>35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za ocenę bardzo dobrą – po </a:t>
            </a:r>
            <a:r>
              <a:rPr lang="pl-PL" sz="2400" b="1">
                <a:latin typeface="+mj-lt"/>
              </a:rPr>
              <a:t>30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za ocenę dobrą – po </a:t>
            </a:r>
            <a:r>
              <a:rPr lang="pl-PL" sz="2400" b="1">
                <a:latin typeface="+mj-lt"/>
              </a:rPr>
              <a:t>25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za ocenę dostateczną – po </a:t>
            </a:r>
            <a:r>
              <a:rPr lang="pl-PL" sz="2400" b="1">
                <a:latin typeface="+mj-lt"/>
              </a:rPr>
              <a:t>15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pl-PL" sz="2400">
                <a:latin typeface="+mj-lt"/>
              </a:rPr>
              <a:t>za ocenę dopuszczającą – po </a:t>
            </a:r>
            <a:r>
              <a:rPr lang="pl-PL" sz="2400" b="1">
                <a:latin typeface="+mj-lt"/>
              </a:rPr>
              <a:t>10 punktów</a:t>
            </a:r>
            <a:r>
              <a:rPr lang="pl-PL" sz="2400">
                <a:latin typeface="+mj-lt"/>
              </a:rPr>
              <a:t>.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456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3069" y="2070191"/>
            <a:ext cx="11313995" cy="524564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r>
              <a:rPr lang="pl-PL" sz="2400" b="1">
                <a:latin typeface="+mj-lt"/>
              </a:rPr>
              <a:t>PRZELICZANIE NA PUNKTY OCEN z języka obcego nowożytnego</a:t>
            </a:r>
            <a:endParaRPr lang="en-US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indent="0" algn="just">
              <a:buNone/>
            </a:pPr>
            <a:r>
              <a:rPr lang="pl-PL" sz="2400">
                <a:latin typeface="+mj-lt"/>
              </a:rPr>
              <a:t>wymienionej na świadectwie ukończenia szkoły podstawowej w przypadku </a:t>
            </a:r>
            <a:r>
              <a:rPr lang="pl-PL" sz="2400" b="1" dirty="0">
                <a:latin typeface="+mj-lt"/>
              </a:rPr>
              <a:t>osób zwolnionych z obowiązku przystąpienia do sprawdzianu ósmoklasisty </a:t>
            </a:r>
            <a:r>
              <a:rPr lang="pl-PL" sz="2400" dirty="0">
                <a:latin typeface="+mj-lt"/>
              </a:rPr>
              <a:t>(dotyczy przypadków określonych w art. 44zw ust. 2 i 4 oraz art. 44zz ust. 2 ustawy o systemie oświaty):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lphaLcParenR"/>
            </a:pPr>
            <a:r>
              <a:rPr lang="pl-PL" sz="2400">
                <a:latin typeface="+mj-lt"/>
              </a:rPr>
              <a:t>za ocenę celującą – </a:t>
            </a:r>
            <a:r>
              <a:rPr lang="pl-PL" sz="2400" b="1">
                <a:latin typeface="+mj-lt"/>
              </a:rPr>
              <a:t>30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lphaLcParenR"/>
            </a:pPr>
            <a:r>
              <a:rPr lang="pl-PL" sz="2400">
                <a:latin typeface="+mj-lt"/>
              </a:rPr>
              <a:t>za ocenę bardzo dobrą – </a:t>
            </a:r>
            <a:r>
              <a:rPr lang="pl-PL" sz="2400" b="1">
                <a:latin typeface="+mj-lt"/>
              </a:rPr>
              <a:t>25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lphaLcParenR"/>
            </a:pPr>
            <a:r>
              <a:rPr lang="pl-PL" sz="2400">
                <a:latin typeface="+mj-lt"/>
              </a:rPr>
              <a:t>za ocenę dobrą – </a:t>
            </a:r>
            <a:r>
              <a:rPr lang="pl-PL" sz="2400" b="1">
                <a:latin typeface="+mj-lt"/>
              </a:rPr>
              <a:t>20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514350" indent="-514350">
              <a:buFont typeface="+mj-lt"/>
              <a:buAutoNum type="alphaLcParenR"/>
            </a:pPr>
            <a:r>
              <a:rPr lang="pl-PL" sz="2400">
                <a:latin typeface="+mj-lt"/>
              </a:rPr>
              <a:t>za ocenę dostateczną – </a:t>
            </a:r>
            <a:r>
              <a:rPr lang="pl-PL" sz="2400" b="1">
                <a:latin typeface="+mj-lt"/>
              </a:rPr>
              <a:t>10 punktów</a:t>
            </a:r>
            <a:r>
              <a:rPr lang="pl-PL" sz="2400">
                <a:latin typeface="+mj-lt"/>
              </a:rPr>
              <a:t>,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lphaLcParenR"/>
            </a:pPr>
            <a:r>
              <a:rPr lang="pl-PL" sz="2400">
                <a:latin typeface="+mj-lt"/>
              </a:rPr>
              <a:t>za ocenę dopuszczającą – </a:t>
            </a:r>
            <a:r>
              <a:rPr lang="pl-PL" sz="2400" b="1">
                <a:latin typeface="+mj-lt"/>
              </a:rPr>
              <a:t>5 punktów</a:t>
            </a:r>
            <a:r>
              <a:rPr lang="pl-PL" sz="2400">
                <a:latin typeface="+mj-lt"/>
              </a:rPr>
              <a:t>.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2082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1123" y="2735946"/>
            <a:ext cx="10149751" cy="353021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2400">
                <a:latin typeface="+mj-lt"/>
              </a:rPr>
              <a:t>W przypadku równorzędnych wyników uzyskanych na pierwszym etapie postępowania rekrutacyjnego, </a:t>
            </a:r>
            <a:r>
              <a:rPr lang="pl-PL" sz="2400" b="1">
                <a:latin typeface="+mj-lt"/>
              </a:rPr>
              <a:t>na drugim etapie postępowania rekrutacyjnego </a:t>
            </a:r>
            <a:r>
              <a:rPr lang="pl-PL" sz="2400">
                <a:latin typeface="+mj-lt"/>
              </a:rPr>
              <a:t>przyjmuje się kandydatów z problemami zdrowotnymi, ograniczającymi możliwości wyboru kierunku kształcenia ze względu na stan zdrowia, potwierdzonymi opinią publicznej poradni psychologiczno-pedagogicznej, w tym publicznej poradni specjalistycznej.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 sz="2400">
              <a:latin typeface="+mj-lt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03039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5092" y="1789823"/>
            <a:ext cx="11313995" cy="480723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endParaRPr lang="pl-PL" sz="2200">
              <a:latin typeface="+mj-lt"/>
            </a:endParaRPr>
          </a:p>
          <a:p>
            <a:pPr marL="0" indent="0" algn="just">
              <a:buNone/>
            </a:pPr>
            <a:r>
              <a:rPr lang="pl-PL" sz="2200">
                <a:latin typeface="+mj-lt"/>
              </a:rPr>
              <a:t>W przypadku równorzędnych wyników uzyskanych na drugim etapie postępowania rekrutacyjnego lub jeżeli po zakończeniu tego etapu dana szkoła, nadal dysponuje wolnymi miejscami, </a:t>
            </a:r>
            <a:r>
              <a:rPr lang="pl-PL" sz="2200" b="1">
                <a:latin typeface="+mj-lt"/>
              </a:rPr>
              <a:t>na trzecim etapie postępowania rekrutacyjnego</a:t>
            </a:r>
            <a:r>
              <a:rPr lang="pl-PL" sz="2200">
                <a:latin typeface="+mj-lt"/>
              </a:rPr>
              <a:t> są brane pod uwagę łącznie następujące kryteria: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rabicParenR"/>
            </a:pPr>
            <a:r>
              <a:rPr lang="pl-PL" sz="2200">
                <a:latin typeface="+mj-lt"/>
              </a:rPr>
              <a:t>wielodzietność rodziny kandydata, 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rabicParenR"/>
            </a:pPr>
            <a:r>
              <a:rPr lang="pl-PL" sz="2200">
                <a:latin typeface="+mj-lt"/>
              </a:rPr>
              <a:t>niepełnosprawność kandydata,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rabicParenR"/>
            </a:pPr>
            <a:r>
              <a:rPr lang="pl-PL" sz="2200">
                <a:latin typeface="+mj-lt"/>
              </a:rPr>
              <a:t>niepełnosprawność jednego z rodziców kandydata,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rabicParenR"/>
            </a:pPr>
            <a:r>
              <a:rPr lang="pl-PL" sz="2200">
                <a:latin typeface="+mj-lt"/>
              </a:rPr>
              <a:t>niepełnosprawność obojga rodziców kandydata, 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rabicParenR"/>
            </a:pPr>
            <a:r>
              <a:rPr lang="pl-PL" sz="2200">
                <a:latin typeface="+mj-lt"/>
              </a:rPr>
              <a:t>niepełnosprawność rodzeństwa kandydata,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rabicParenR"/>
            </a:pPr>
            <a:r>
              <a:rPr lang="pl-PL" sz="2200">
                <a:latin typeface="+mj-lt"/>
              </a:rPr>
              <a:t>samotne wychowywanie kandydata w rodzinie,</a:t>
            </a:r>
            <a:endParaRPr lang="pl-PL" sz="2200">
              <a:latin typeface="+mj-lt"/>
              <a:ea typeface="Calibri Light"/>
              <a:cs typeface="Calibri Light"/>
            </a:endParaRPr>
          </a:p>
          <a:p>
            <a:pPr marL="514350" indent="-514350">
              <a:buFont typeface="+mj-lt"/>
              <a:buAutoNum type="arabicParenR"/>
            </a:pPr>
            <a:r>
              <a:rPr lang="pl-PL" sz="2200">
                <a:latin typeface="+mj-lt"/>
              </a:rPr>
              <a:t>objęcie kandydata pieczą zastępczą.</a:t>
            </a:r>
            <a:r>
              <a:rPr lang="pl-PL" sz="2400">
                <a:latin typeface="+mj-lt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930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6221" y="2417161"/>
            <a:ext cx="11313995" cy="480723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r>
              <a:rPr lang="pl-PL" b="1">
                <a:latin typeface="+mj-lt"/>
              </a:rPr>
              <a:t>TERMINY</a:t>
            </a:r>
            <a:r>
              <a:rPr lang="pl-PL">
                <a:latin typeface="+mj-lt"/>
              </a:rPr>
              <a:t> przeprowadzania postępowania rekrutacyjnego i postępowania uzupełniającego do szkół ponadpodstawowych na terenie województwa mazowieckiego na rok szkolny 2026/2027:</a:t>
            </a:r>
          </a:p>
          <a:p>
            <a:pPr marL="0" indent="0" algn="just">
              <a:buNone/>
            </a:pPr>
            <a:r>
              <a:rPr lang="pl-PL">
                <a:ea typeface="+mn-lt"/>
                <a:cs typeface="+mn-lt"/>
                <a:hlinkClick r:id="rId3"/>
              </a:rPr>
              <a:t>https://www.kuratorium.waw.pl/pl/rodzice-i-uczniowie/rekrutacja-do-szkol/19492,Terminy-przeprowadzania-postepowania-rekrutacyjnego-i-postepowania-uzupelniajace.html</a:t>
            </a:r>
            <a:endParaRPr lang="pl-PL"/>
          </a:p>
          <a:p>
            <a:pPr marL="0" indent="0" algn="just">
              <a:buNone/>
            </a:pPr>
            <a:endParaRPr lang="pl-PL">
              <a:latin typeface="Calibri"/>
              <a:ea typeface="Calibri"/>
              <a:cs typeface="Calibri"/>
            </a:endParaRPr>
          </a:p>
          <a:p>
            <a:pPr marL="0" indent="0" algn="just">
              <a:buNone/>
            </a:pPr>
            <a:endParaRPr lang="pl-PL">
              <a:latin typeface="Calibri Light" panose="020F0302020204030204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7327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713" y="2412290"/>
            <a:ext cx="11136574" cy="373768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r>
              <a:rPr lang="pl-PL" sz="2400" b="1" dirty="0">
                <a:latin typeface="+mj-lt"/>
              </a:rPr>
              <a:t>ZAŚWIADCZENIA I ORZECZENIA LEKARSKIE SKŁADANE PRZEZ KANDYDATÓW DO SZKÓŁ KSZTAŁCĄCYCH W ZAWODACH.</a:t>
            </a:r>
          </a:p>
          <a:p>
            <a:pPr marL="0" indent="0" algn="just">
              <a:buNone/>
            </a:pPr>
            <a:r>
              <a:rPr lang="pl-PL" sz="2400" dirty="0">
                <a:latin typeface="+mj-lt"/>
              </a:rPr>
              <a:t>W postępowaniu rekrutacyjnym na rok szkolny 2026/2027 do klas I publicznych szkół ponadpodstawowych rodzic kandydata lub kandydat pełnoletni składa odpowiednio </a:t>
            </a:r>
            <a:r>
              <a:rPr lang="pl-PL" sz="2400" b="1" dirty="0">
                <a:latin typeface="+mj-lt"/>
              </a:rPr>
              <a:t>zaświadczenie lub orzeczenie </a:t>
            </a:r>
            <a:r>
              <a:rPr lang="pl-PL" sz="2400" dirty="0">
                <a:latin typeface="+mj-lt"/>
              </a:rPr>
              <a:t>do dyrektora szkoły, do której kandydat został przyjęty.</a:t>
            </a:r>
          </a:p>
          <a:p>
            <a:pPr marL="0" indent="0" algn="just">
              <a:buNone/>
            </a:pPr>
            <a:endParaRPr lang="pl-PL" sz="2400" dirty="0">
              <a:latin typeface="+mj-lt"/>
              <a:ea typeface="Calibri Light"/>
              <a:cs typeface="Calibri Light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81430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5987" y="1916585"/>
            <a:ext cx="11203674" cy="536129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pl-PL" sz="2200">
                <a:latin typeface="+mj-lt"/>
              </a:rPr>
              <a:t>Przepisy obejmują: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sz="2200">
                <a:latin typeface="+mj-lt"/>
              </a:rPr>
              <a:t>w przypadku kandydatów do szkoły prowadzącej kształcenie zawodowe: </a:t>
            </a:r>
            <a:r>
              <a:rPr lang="pl-PL" sz="2200" b="1">
                <a:latin typeface="+mj-lt"/>
              </a:rPr>
              <a:t>zaświadczenie lekarskie zawierające orzeczenie o braku przeciwwskazań zdrowotnych do podjęcia praktycznej nauki zawodu</a:t>
            </a:r>
            <a:r>
              <a:rPr lang="pl-PL" sz="2200">
                <a:latin typeface="+mj-lt"/>
              </a:rPr>
              <a:t>, wydane zgodnie z przepisami wydanymi na podstawie art. 6 ust. 5 ustawy</a:t>
            </a:r>
            <a:br>
              <a:rPr lang="pl-PL" sz="2200" dirty="0">
                <a:latin typeface="+mj-lt"/>
              </a:rPr>
            </a:br>
            <a:r>
              <a:rPr lang="pl-PL" sz="2200">
                <a:latin typeface="+mj-lt"/>
              </a:rPr>
              <a:t>z dn. 27 czerwca 1997 r. o służbie medycyny pracy;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sz="2200">
                <a:latin typeface="+mj-lt"/>
              </a:rPr>
              <a:t>w przypadku kandydatów do szkoły prowadzącej kształcenie w zawodzie, dla którego podstawa programowa kształcenia w zawodzie szkolnictwa branżowego przewiduje kształcenie zgodnie z wymogami określonymi w Międzynarodowej konwencji o wymaganiach w zakresie wyszkolenia marynarzy, wydawania im świadectw oraz pełnienia wacht, 1978, sporządzonej w Londynie dn. 7 lipca 1978 r.: </a:t>
            </a:r>
            <a:r>
              <a:rPr lang="pl-PL" sz="2200" b="1">
                <a:latin typeface="+mj-lt"/>
              </a:rPr>
              <a:t>orzeczenie lekarskie wydawane w formie świadectwa zdrowia o zdolności do pracy na statku</a:t>
            </a:r>
            <a:r>
              <a:rPr lang="pl-PL" sz="2200">
                <a:latin typeface="+mj-lt"/>
              </a:rPr>
              <a:t>, o którym mowa w art. 4 ust. 2 ustawy</a:t>
            </a:r>
            <a:br>
              <a:rPr lang="pl-PL" sz="2200" dirty="0">
                <a:latin typeface="+mj-lt"/>
              </a:rPr>
            </a:br>
            <a:r>
              <a:rPr lang="pl-PL" sz="2200">
                <a:latin typeface="+mj-lt"/>
              </a:rPr>
              <a:t>z dn. 5 sierpnia 2015 r. o pracy na morzu; do kandydatów nie stosuje się warunku posiadania zaświadczenia, o którym mowa w pkt 1;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936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1627" y="2291738"/>
            <a:ext cx="11228743" cy="4807234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pl-PL" sz="2200">
                <a:latin typeface="+mj-lt"/>
              </a:rPr>
              <a:t>w przypadku kandydatów do szkoły prowadzącej kształcenie w zawodzie,</a:t>
            </a:r>
            <a:br>
              <a:rPr lang="pl-PL" sz="2200">
                <a:latin typeface="+mj-lt"/>
              </a:rPr>
            </a:br>
            <a:r>
              <a:rPr lang="pl-PL" sz="2200">
                <a:latin typeface="+mj-lt"/>
              </a:rPr>
              <a:t>dla którego podstawa programowa kształcenia w zawodzie szkolnictwa branżowego przewiduje przygotowanie do uzyskania umiejętności kierowania pojazdem silnikowym: </a:t>
            </a:r>
            <a:r>
              <a:rPr lang="pl-PL" sz="2200" b="1">
                <a:latin typeface="+mj-lt"/>
              </a:rPr>
              <a:t>orzeczenie lekarskie o braku przeciwwskazań zdrowotnych do kierowania pojazdami</a:t>
            </a:r>
            <a:r>
              <a:rPr lang="pl-PL" sz="2200">
                <a:latin typeface="+mj-lt"/>
              </a:rPr>
              <a:t>, wydane zgodnie z przepisami rozdziału 12 ustawy z dn. 5 stycznia 2011 r. o kierujących pojazdami;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pl-PL" sz="2200">
                <a:latin typeface="+mj-lt"/>
              </a:rPr>
              <a:t>w przypadku kandydatów do szkoły prowadzącej kształcenie w zawodzie,</a:t>
            </a:r>
            <a:br>
              <a:rPr lang="pl-PL" sz="2200">
                <a:latin typeface="+mj-lt"/>
              </a:rPr>
            </a:br>
            <a:r>
              <a:rPr lang="pl-PL" sz="2200">
                <a:latin typeface="+mj-lt"/>
              </a:rPr>
              <a:t>dla którego podstawa programowa kształcenia w zawodzie szkolnictwa branżowego przewiduje przygotowanie do uzyskania umiejętności kierowania pojazdem silnikowym </a:t>
            </a:r>
            <a:br>
              <a:rPr lang="pl-PL" sz="2200">
                <a:latin typeface="+mj-lt"/>
              </a:rPr>
            </a:br>
            <a:r>
              <a:rPr lang="pl-PL" sz="2200">
                <a:latin typeface="+mj-lt"/>
              </a:rPr>
              <a:t>w zakresie prawa jazdy kategorii C lub C+E: </a:t>
            </a:r>
            <a:r>
              <a:rPr lang="pl-PL" sz="2200" b="1">
                <a:latin typeface="+mj-lt"/>
              </a:rPr>
              <a:t>orzeczenie psychologiczne o braku przeciwwskazań psychologicznych do kierowania pojazdem</a:t>
            </a:r>
            <a:r>
              <a:rPr lang="pl-PL" sz="2200">
                <a:latin typeface="+mj-lt"/>
              </a:rPr>
              <a:t>, o którym mowa w art. 84 ust. 1 ustawy</a:t>
            </a:r>
            <a:br>
              <a:rPr lang="pl-PL" sz="2200">
                <a:latin typeface="+mj-lt"/>
              </a:rPr>
            </a:br>
            <a:r>
              <a:rPr lang="pl-PL" sz="2200">
                <a:latin typeface="+mj-lt"/>
              </a:rPr>
              <a:t>z dn. 5 stycznia 2011 r. o kierujących pojazdami;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 sz="22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29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7706" y="1914242"/>
            <a:ext cx="11412198" cy="467762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b="1">
                <a:latin typeface="+mj-lt"/>
              </a:rPr>
              <a:t>ZADANIA DYREKTORA SZKOŁY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b="1">
                <a:latin typeface="+mj-lt"/>
              </a:rPr>
              <a:t>Dyrektor publicznej szkoły do końca lutego</a:t>
            </a:r>
            <a:r>
              <a:rPr lang="pl-PL" sz="2000">
                <a:latin typeface="+mj-lt"/>
              </a:rPr>
              <a:t>, a w przypadku publicznych szkół, w których zajęcia dydaktyczno-wychowawcze rozpoczynają się w pierwszym powszednim dniu lutego – do końca września, podaje do publicznej wiadomości odpowiednio informację o:</a:t>
            </a:r>
          </a:p>
          <a:p>
            <a:pPr algn="just">
              <a:lnSpc>
                <a:spcPct val="100000"/>
              </a:lnSpc>
            </a:pPr>
            <a:r>
              <a:rPr lang="pl-PL" sz="2000" b="1">
                <a:latin typeface="+mj-lt"/>
              </a:rPr>
              <a:t>języku obcym</a:t>
            </a:r>
            <a:r>
              <a:rPr lang="pl-PL" sz="2000">
                <a:latin typeface="+mj-lt"/>
              </a:rPr>
              <a:t>, który jest językiem nauczania albo drugim językiem nauczania w szkole lub oddziale dwujęzycznym,</a:t>
            </a:r>
          </a:p>
          <a:p>
            <a:pPr algn="just">
              <a:lnSpc>
                <a:spcPct val="100000"/>
              </a:lnSpc>
            </a:pPr>
            <a:r>
              <a:rPr lang="pl-PL" sz="2000" b="1">
                <a:latin typeface="+mj-lt"/>
              </a:rPr>
              <a:t>sporcie</a:t>
            </a:r>
            <a:r>
              <a:rPr lang="pl-PL" sz="2000">
                <a:latin typeface="+mj-lt"/>
              </a:rPr>
              <a:t>, w którym odbywa się szkolenie sportowe w szkole lub oddziale sportowym,</a:t>
            </a:r>
          </a:p>
          <a:p>
            <a:pPr algn="just">
              <a:lnSpc>
                <a:spcPct val="100000"/>
              </a:lnSpc>
            </a:pPr>
            <a:r>
              <a:rPr lang="pl-PL" sz="2000" b="1">
                <a:latin typeface="+mj-lt"/>
              </a:rPr>
              <a:t>obowiązkowych zajęciach edukacyjnych</a:t>
            </a:r>
            <a:r>
              <a:rPr lang="pl-PL" sz="2000">
                <a:latin typeface="+mj-lt"/>
              </a:rPr>
              <a:t>, z których oceny wymienione na świadectwie ukończenia szkoły podstawowej albo branżowej szkoły I stopnia będą brane pod uwagę w postępowaniu rekrutacyjnym do szkoły ponadpodstawowej,</a:t>
            </a:r>
          </a:p>
          <a:p>
            <a:pPr algn="just">
              <a:lnSpc>
                <a:spcPct val="100000"/>
              </a:lnSpc>
            </a:pPr>
            <a:r>
              <a:rPr lang="pl-PL" sz="2000">
                <a:latin typeface="+mj-lt"/>
              </a:rPr>
              <a:t>terminie przeprowadzenia </a:t>
            </a:r>
            <a:r>
              <a:rPr lang="pl-PL" sz="2000" b="1">
                <a:latin typeface="+mj-lt"/>
              </a:rPr>
              <a:t>sprawdzianu uzdolnień kierunkowych</a:t>
            </a:r>
            <a:r>
              <a:rPr lang="pl-PL" sz="2000">
                <a:latin typeface="+mj-lt"/>
              </a:rPr>
              <a:t> oraz terminie podania do publicznej wiadomości listy kandydatów, którzy uzyskali pozytywny wynik tego sprawdzianu.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70192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1569" y="2171911"/>
            <a:ext cx="11301895" cy="3707681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 startAt="5"/>
            </a:pPr>
            <a:r>
              <a:rPr lang="pl-PL" sz="2200">
                <a:latin typeface="+mj-lt"/>
              </a:rPr>
              <a:t>w przypadku kandydatów do szkoły prowadzącej kształcenie w zawodzie podstawowym dla rybołówstwa, dla którego podstawa programowa kształcenia w zawodzie szkolnictwa branżowego przewiduje kształcenie zgodnie z wymogami określonymi w postanowieniach konwencji dotyczących wymagań w zakresie wyszkolenia, wydawania świadectw oraz pełnienia wacht: </a:t>
            </a:r>
            <a:r>
              <a:rPr lang="pl-PL" sz="2200" b="1">
                <a:latin typeface="+mj-lt"/>
              </a:rPr>
              <a:t>orzeczenie lekarskie wydawane w formie świadectwa zdrowia o zdolności do pracy na statku rybackim</a:t>
            </a:r>
            <a:r>
              <a:rPr lang="pl-PL" sz="2200">
                <a:latin typeface="+mj-lt"/>
              </a:rPr>
              <a:t>, o którym mowa w art. 4 ust. 1 ustawy z dn. 11 września 2019 r. o pracy na statkach rybackich; do kandydatów nie stosuje się warunku posiadania zaświadczenia, o którym mowa w pkt 1.</a:t>
            </a:r>
          </a:p>
          <a:p>
            <a:endParaRPr lang="en-US" sz="2400"/>
          </a:p>
          <a:p>
            <a:pPr marL="0" indent="0" algn="just">
              <a:lnSpc>
                <a:spcPct val="100000"/>
              </a:lnSpc>
              <a:buNone/>
            </a:pPr>
            <a:endParaRPr lang="pl-PL" sz="24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40864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0501" y="1914241"/>
            <a:ext cx="11313995" cy="480723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pl-PL" sz="2400" b="1">
              <a:latin typeface="+mj-lt"/>
            </a:endParaRPr>
          </a:p>
          <a:p>
            <a:pPr marL="0" indent="0">
              <a:buNone/>
            </a:pPr>
            <a:r>
              <a:rPr lang="pl-PL" sz="2400" b="1">
                <a:latin typeface="+mj-lt"/>
              </a:rPr>
              <a:t>PODSTAWA PRAWNA:</a:t>
            </a:r>
            <a:endParaRPr lang="en-US">
              <a:ea typeface="Calibri"/>
              <a:cs typeface="Calibri"/>
            </a:endParaRPr>
          </a:p>
          <a:p>
            <a:pPr algn="just"/>
            <a:r>
              <a:rPr lang="pl-PL" sz="2400">
                <a:latin typeface="+mj-lt"/>
              </a:rPr>
              <a:t>Ustawa z dnia 14 grudnia 2016 r. – Prawo oświatowe (</a:t>
            </a:r>
            <a:r>
              <a:rPr lang="pl-PL" sz="2400" err="1">
                <a:latin typeface="+mj-lt"/>
              </a:rPr>
              <a:t>t.j</a:t>
            </a:r>
            <a:r>
              <a:rPr lang="pl-PL" sz="2400">
                <a:latin typeface="+mj-lt"/>
              </a:rPr>
              <a:t>.: Dz.U.2025.1043 ze zm.) –  rozdział 6 (art. 130 – 164).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algn="just"/>
            <a:r>
              <a:rPr lang="pl-PL" sz="2400">
                <a:latin typeface="+mj-lt"/>
              </a:rPr>
              <a:t>Rozporządzenie Ministra Edukacji z dnia 3 kwietnia 2025 r. w sprawie przeprowadzania postępowania rekrutacyjnego oraz postępowania uzupełniającego do publicznych przedszkoli, szkół, placówek i centrów (</a:t>
            </a:r>
            <a:r>
              <a:rPr lang="pl-PL" sz="2400" err="1">
                <a:latin typeface="+mj-lt"/>
              </a:rPr>
              <a:t>t.j</a:t>
            </a:r>
            <a:r>
              <a:rPr lang="pl-PL" sz="2400">
                <a:latin typeface="+mj-lt"/>
              </a:rPr>
              <a:t>.: Dz.U.2025.464).</a:t>
            </a:r>
          </a:p>
          <a:p>
            <a:pPr algn="just"/>
            <a:r>
              <a:rPr lang="pl-PL" sz="2400">
                <a:latin typeface="+mj-lt"/>
              </a:rPr>
              <a:t>Rozporządzenie Ministra Zdrowia z dnia 26 sierpnia 2019 r. w sprawie badań lekarskich kandydatów do szkół ponadpodstawowych lub wyższych i na kwalifikacyjne kursy zawodowe, uczniów i słuchaczy tych szkół, studentów, słuchaczy kwalifikacyjnych kursów zawodowych oraz doktorantów (Dz.U.2019.1651).</a:t>
            </a:r>
            <a:endParaRPr lang="pl-PL" sz="2400">
              <a:latin typeface="+mj-lt"/>
              <a:ea typeface="Calibri Light"/>
              <a:cs typeface="Calibri Light"/>
            </a:endParaRPr>
          </a:p>
          <a:p>
            <a:pPr algn="just"/>
            <a:endParaRPr lang="pl-PL" sz="2400">
              <a:latin typeface="+mj-lt"/>
            </a:endParaRPr>
          </a:p>
          <a:p>
            <a:pPr algn="just"/>
            <a:endParaRPr lang="pl-PL" sz="2400">
              <a:latin typeface="+mj-lt"/>
            </a:endParaRPr>
          </a:p>
          <a:p>
            <a:pPr algn="just"/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8212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98333" y="2085118"/>
            <a:ext cx="10150185" cy="3892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b="1">
                <a:latin typeface="+mj-lt"/>
              </a:rPr>
              <a:t>KOMISJA REKRUTACYJNA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</a:rPr>
              <a:t>Postępowanie rekrutacyjne do publicznych szkół przeprowadza </a:t>
            </a:r>
            <a:r>
              <a:rPr lang="pl-PL" sz="2000" b="1">
                <a:latin typeface="+mj-lt"/>
              </a:rPr>
              <a:t>komisja rekrutacyjna </a:t>
            </a:r>
            <a:r>
              <a:rPr lang="pl-PL" sz="2000">
                <a:latin typeface="+mj-lt"/>
              </a:rPr>
              <a:t>powoływana przez </a:t>
            </a:r>
            <a:r>
              <a:rPr lang="pl-PL" sz="2000" b="1">
                <a:latin typeface="+mj-lt"/>
              </a:rPr>
              <a:t>dyrektora</a:t>
            </a:r>
            <a:r>
              <a:rPr lang="pl-PL" sz="2000">
                <a:latin typeface="+mj-lt"/>
              </a:rPr>
              <a:t> szkoły. Dyrektor wyznacza przewodniczącego komisji rekrutacyjnej. </a:t>
            </a:r>
            <a:r>
              <a:rPr lang="pl-PL" sz="2000" b="1">
                <a:latin typeface="+mj-lt"/>
              </a:rPr>
              <a:t>W skład komisji </a:t>
            </a:r>
            <a:r>
              <a:rPr lang="pl-PL" sz="2000">
                <a:latin typeface="+mj-lt"/>
              </a:rPr>
              <a:t>rekrutacyjnej przeprowadzającej postępowanie rekrutacyjne do szkoły wchodzi co najmniej 3 nauczycieli tej szkoły.</a:t>
            </a:r>
            <a:endParaRPr lang="pl-PL" sz="2000"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  <a:ea typeface="Calibri Light"/>
                <a:cs typeface="Calibri Light"/>
              </a:rPr>
              <a:t>W skład komisji rekrutacyjnej </a:t>
            </a:r>
            <a:r>
              <a:rPr lang="pl-PL" sz="2000" b="1">
                <a:latin typeface="+mj-lt"/>
                <a:ea typeface="Calibri Light" panose="020F0302020204030204"/>
                <a:cs typeface="Calibri Light" panose="020F0302020204030204"/>
              </a:rPr>
              <a:t>nie mogą wchodzić</a:t>
            </a:r>
            <a:r>
              <a:rPr lang="pl-PL" sz="2000">
                <a:latin typeface="+mj-lt"/>
                <a:ea typeface="Calibri Light" panose="020F0302020204030204"/>
                <a:cs typeface="Calibri Light" panose="020F0302020204030204"/>
              </a:rPr>
              <a:t>:</a:t>
            </a:r>
            <a:endParaRPr lang="en-US" sz="20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l-PL" sz="2000">
                <a:latin typeface="+mj-lt"/>
                <a:ea typeface="Calibri Light" panose="020F0302020204030204"/>
                <a:cs typeface="Calibri Light" panose="020F0302020204030204"/>
              </a:rPr>
              <a:t>dyrektor szkoły, w której działa komisja rekrutacyjna;</a:t>
            </a:r>
            <a:endParaRPr lang="en-US" sz="20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l-PL" sz="2000">
                <a:latin typeface="+mj-lt"/>
                <a:ea typeface="Calibri Light" panose="020F0302020204030204"/>
                <a:cs typeface="Calibri Light" panose="020F0302020204030204"/>
              </a:rPr>
              <a:t>osoba, której dziecko uczestniczy w postępowaniu rekrutacyjnym przeprowadzanym do danej szkoły.</a:t>
            </a:r>
            <a:endParaRPr lang="en-US" sz="2000"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  <a:ea typeface="Calibri Light" panose="020F0302020204030204"/>
                <a:cs typeface="Calibri Light" panose="020F0302020204030204"/>
              </a:rPr>
              <a:t>Dyrektor szkoły może dokonywać zmian w składzie komisji rekrutacyjnej, w tym zmiany osoby wyznaczonej na przewodniczącego komisji.</a:t>
            </a: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8379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1094" y="2347414"/>
            <a:ext cx="10801264" cy="386231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b="1">
                <a:latin typeface="+mj-lt"/>
                <a:ea typeface="Calibri Light"/>
                <a:cs typeface="Calibri Light"/>
              </a:rPr>
              <a:t>ZADANIA KOMISJI REKRUTACYJNEJ</a:t>
            </a:r>
            <a:endParaRPr lang="en-US"/>
          </a:p>
          <a:p>
            <a:pPr marL="0" indent="0" algn="just">
              <a:lnSpc>
                <a:spcPct val="100000"/>
              </a:lnSpc>
              <a:buNone/>
            </a:pPr>
            <a:r>
              <a:rPr lang="pl-PL">
                <a:latin typeface="+mj-lt"/>
              </a:rPr>
              <a:t>Do zadań komisji rekrutacyjnej</a:t>
            </a:r>
            <a:r>
              <a:rPr lang="pl-PL" b="1" dirty="0">
                <a:latin typeface="+mj-lt"/>
              </a:rPr>
              <a:t> </a:t>
            </a:r>
            <a:r>
              <a:rPr lang="pl-PL">
                <a:latin typeface="+mj-lt"/>
              </a:rPr>
              <a:t>należy </a:t>
            </a:r>
            <a:r>
              <a:rPr lang="pl-PL" b="1">
                <a:latin typeface="+mj-lt"/>
              </a:rPr>
              <a:t>weryfikacja spełniania</a:t>
            </a:r>
            <a:r>
              <a:rPr lang="pl-PL">
                <a:latin typeface="+mj-lt"/>
              </a:rPr>
              <a:t> przez kandydata </a:t>
            </a:r>
            <a:r>
              <a:rPr lang="pl-PL" b="1">
                <a:latin typeface="+mj-lt"/>
              </a:rPr>
              <a:t>warunków</a:t>
            </a:r>
            <a:r>
              <a:rPr lang="pl-PL">
                <a:latin typeface="+mj-lt"/>
              </a:rPr>
              <a:t> lub </a:t>
            </a:r>
            <a:r>
              <a:rPr lang="pl-PL" b="1">
                <a:latin typeface="+mj-lt"/>
              </a:rPr>
              <a:t>kryteriów</a:t>
            </a:r>
            <a:r>
              <a:rPr lang="pl-PL">
                <a:latin typeface="+mj-lt"/>
              </a:rPr>
              <a:t> branych pod uwagę w postępowaniu rekrutacyjnym.</a:t>
            </a:r>
            <a:endParaRPr lang="pl-PL"/>
          </a:p>
          <a:p>
            <a:pPr marL="0" indent="0" algn="just">
              <a:buNone/>
            </a:pPr>
            <a:r>
              <a:rPr lang="pl-PL">
                <a:latin typeface="+mj-lt"/>
              </a:rPr>
              <a:t>Osoby wchodzące w skład komisji rekrutacyjnej są obowiązane do nieujawniania informacji o przebiegu posiedzenia komisji i podjętych rozstrzygnięciach, które mogą naruszać dobra osobiste kandydata lub jego rodziców, a także nauczycieli i innych pracowników szkoły.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>
              <a:latin typeface="+mj-lt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954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02209" y="2054175"/>
            <a:ext cx="10451591" cy="446959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b="1">
                <a:latin typeface="+mj-lt"/>
              </a:rPr>
              <a:t>PODANIE DO WIADOMOŚCI WYNIKÓW POSTĘPOWANIA</a:t>
            </a:r>
            <a:endParaRPr lang="en-US"/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Komisja rekrutacyjna podaje do publicznej wiadomości listę </a:t>
            </a:r>
            <a:r>
              <a:rPr lang="pl-PL" sz="2400" b="1">
                <a:latin typeface="+mj-lt"/>
              </a:rPr>
              <a:t>kandydatów przyjętych i kandydatów nieprzyjętych</a:t>
            </a:r>
            <a:r>
              <a:rPr lang="pl-PL" sz="2400">
                <a:latin typeface="+mj-lt"/>
              </a:rPr>
              <a:t> do danej publicznej szkoły. Lista zawiera imiona i nazwiska kandydatów przyjętych i kandydatów nieprzyjętych. </a:t>
            </a: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Listy zawierają </a:t>
            </a:r>
            <a:r>
              <a:rPr lang="pl-PL" sz="2400" b="1">
                <a:latin typeface="+mj-lt"/>
              </a:rPr>
              <a:t>imiona i nazwiska kandydatów </a:t>
            </a:r>
            <a:r>
              <a:rPr lang="pl-PL" sz="2400">
                <a:latin typeface="+mj-lt"/>
              </a:rPr>
              <a:t>uszeregowane w kolejności alfabetycznej oraz </a:t>
            </a:r>
            <a:r>
              <a:rPr lang="pl-PL" sz="2400" b="1">
                <a:latin typeface="+mj-lt"/>
              </a:rPr>
              <a:t>najniższą liczbę punktów</a:t>
            </a:r>
            <a:r>
              <a:rPr lang="pl-PL" sz="2400">
                <a:latin typeface="+mj-lt"/>
              </a:rPr>
              <a:t>, która uprawnia do przyjęcia. Dzień podania do publicznej wiadomości listy jest określany w formie adnotacji umieszczonej na tej liście, opatrzonej podpisem przewodniczącego komisji rekrutacyjnej. </a:t>
            </a:r>
          </a:p>
          <a:p>
            <a:pPr algn="just">
              <a:lnSpc>
                <a:spcPct val="100000"/>
              </a:lnSpc>
            </a:pPr>
            <a:r>
              <a:rPr lang="pl-PL" sz="2400">
                <a:latin typeface="+mj-lt"/>
              </a:rPr>
              <a:t>Listy podaje się do publicznej wiadomości poprzez umieszczenie </a:t>
            </a:r>
            <a:r>
              <a:rPr lang="pl-PL" sz="2400" b="1">
                <a:latin typeface="+mj-lt"/>
              </a:rPr>
              <a:t>w widocznym miejscu</a:t>
            </a:r>
            <a:r>
              <a:rPr lang="pl-PL" sz="2400">
                <a:latin typeface="+mj-lt"/>
              </a:rPr>
              <a:t> w siedzibie szkoły.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265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4968" y="1651380"/>
            <a:ext cx="11263360" cy="48313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pl-PL" b="1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b="1">
                <a:latin typeface="+mj-lt"/>
              </a:rPr>
              <a:t>PROCEDURA ODWOŁAWCZA</a:t>
            </a:r>
            <a:endParaRPr lang="en-US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</a:rPr>
              <a:t>W terminie </a:t>
            </a:r>
            <a:r>
              <a:rPr lang="pl-PL" sz="2000" b="1">
                <a:latin typeface="+mj-lt"/>
              </a:rPr>
              <a:t>3 dni </a:t>
            </a:r>
            <a:r>
              <a:rPr lang="pl-PL" sz="2000">
                <a:latin typeface="+mj-lt"/>
              </a:rPr>
              <a:t>od dnia podania do publicznej wiadomości </a:t>
            </a:r>
            <a:r>
              <a:rPr lang="pl-PL" sz="2000" b="1">
                <a:latin typeface="+mj-lt"/>
              </a:rPr>
              <a:t>listy kandydatów przyjętych i kandydatów nieprzyjętych</a:t>
            </a:r>
            <a:r>
              <a:rPr lang="pl-PL" sz="2000">
                <a:latin typeface="+mj-lt"/>
              </a:rPr>
              <a:t>, rodzic kandydata lub kandydat pełnoletni może wystąpić </a:t>
            </a:r>
            <a:r>
              <a:rPr lang="pl-PL" sz="2000" b="1">
                <a:latin typeface="+mj-lt"/>
              </a:rPr>
              <a:t>do komisji rekrutacyjnej </a:t>
            </a:r>
            <a:r>
              <a:rPr lang="pl-PL" sz="2000">
                <a:latin typeface="+mj-lt"/>
              </a:rPr>
              <a:t>z wnioskiem o sporządzenie uzasadnienia odmowy przyjęcia kandydata do danej szkoły.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</a:rPr>
              <a:t>Uzasadnienie sporządza się w terminie </a:t>
            </a:r>
            <a:r>
              <a:rPr lang="pl-PL" sz="2000" b="1">
                <a:latin typeface="+mj-lt"/>
              </a:rPr>
              <a:t>3 dni </a:t>
            </a:r>
            <a:r>
              <a:rPr lang="pl-PL" sz="2000">
                <a:latin typeface="+mj-lt"/>
              </a:rPr>
              <a:t>od dnia wystąpienia przez rodzica kandydata lub kandydata pełnoletniego z wnioskiem. Uzasadnienie zawiera przyczyny odmowy przyjęcia, w tym najniższą liczbę punktów, która uprawniała do przyjęcia, oraz liczbę punktów, którą kandydat uzyskał w postępowaniu rekrutacyjnym.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</a:rPr>
              <a:t>Rodzic kandydata lub kandydat pełnoletni może wnieść </a:t>
            </a:r>
            <a:r>
              <a:rPr lang="pl-PL" sz="2000" b="1">
                <a:latin typeface="+mj-lt"/>
              </a:rPr>
              <a:t>do dyrektora szkoły odwołanie od rozstrzygnięcia </a:t>
            </a:r>
            <a:r>
              <a:rPr lang="pl-PL" sz="2000">
                <a:latin typeface="+mj-lt"/>
              </a:rPr>
              <a:t>komisji rekrutacyjnej, w terminie </a:t>
            </a:r>
            <a:r>
              <a:rPr lang="pl-PL" sz="2000" b="1">
                <a:latin typeface="+mj-lt"/>
              </a:rPr>
              <a:t>3 dni </a:t>
            </a:r>
            <a:r>
              <a:rPr lang="pl-PL" sz="2000">
                <a:latin typeface="+mj-lt"/>
              </a:rPr>
              <a:t>od dnia otrzymania uzasadnienia.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>
                <a:latin typeface="+mj-lt"/>
              </a:rPr>
              <a:t>Dyrektor szkoły rozpatruje odwołanie od rozstrzygnięcia komisji rekrutacyjnej w terminie </a:t>
            </a:r>
            <a:r>
              <a:rPr lang="pl-PL" sz="2000" b="1">
                <a:latin typeface="+mj-lt"/>
              </a:rPr>
              <a:t>3 dni </a:t>
            </a:r>
            <a:r>
              <a:rPr lang="pl-PL" sz="2000">
                <a:latin typeface="+mj-lt"/>
              </a:rPr>
              <a:t>od dnia otrzymania odwołania. Na rozstrzygnięcie dyrektora szkoły służy </a:t>
            </a:r>
            <a:r>
              <a:rPr lang="pl-PL" sz="2000" b="1">
                <a:latin typeface="+mj-lt"/>
              </a:rPr>
              <a:t>skarga do sądu administracyjnego</a:t>
            </a:r>
            <a:r>
              <a:rPr lang="pl-PL" sz="2000">
                <a:latin typeface="+mj-lt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8385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64684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1094" y="2347414"/>
            <a:ext cx="10801264" cy="386231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l-PL" sz="4000" b="1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pl-PL" sz="5400" b="1">
                <a:solidFill>
                  <a:schemeClr val="accent5">
                    <a:lumMod val="75000"/>
                  </a:schemeClr>
                </a:solidFill>
                <a:latin typeface="+mj-lt"/>
              </a:rPr>
              <a:t>ZASADY PRZYJMOWANIA</a:t>
            </a:r>
            <a:br>
              <a:rPr lang="pl-PL" sz="5400" b="1">
                <a:solidFill>
                  <a:schemeClr val="accent5">
                    <a:lumMod val="75000"/>
                  </a:schemeClr>
                </a:solidFill>
                <a:latin typeface="+mj-lt"/>
              </a:rPr>
            </a:br>
            <a:r>
              <a:rPr lang="pl-PL" sz="5400" b="1">
                <a:solidFill>
                  <a:schemeClr val="accent5">
                    <a:lumMod val="75000"/>
                  </a:schemeClr>
                </a:solidFill>
                <a:latin typeface="+mj-lt"/>
              </a:rPr>
              <a:t>DO SZKÓŁ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 sz="54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5083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0072F-A8D2-1CA7-A369-1CA0E1199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D0743F41-4F39-810E-D224-AE5C5EEAC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64684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982640-512E-A474-4B10-DF7325C29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094" y="2813044"/>
            <a:ext cx="10801264" cy="33966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b="1">
                <a:latin typeface="Calibri Light"/>
                <a:ea typeface="Calibri Light"/>
                <a:cs typeface="Calibri Light"/>
              </a:rPr>
              <a:t>PIERWSZEŃSTWO W PRZYJĘCIU DO SZKOŁY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200" b="1">
                <a:solidFill>
                  <a:srgbClr val="000000"/>
                </a:solidFill>
                <a:latin typeface="+mj-lt"/>
                <a:ea typeface="Calibri Light"/>
                <a:cs typeface="Calibri Light"/>
              </a:rPr>
              <a:t>Laureat lub finalista ogólnopolskiej olimpiady przedmiotowej</a:t>
            </a:r>
            <a:r>
              <a:rPr lang="pl-PL" sz="2200">
                <a:solidFill>
                  <a:srgbClr val="000000"/>
                </a:solidFill>
                <a:latin typeface="+mj-lt"/>
                <a:ea typeface="Calibri Light"/>
                <a:cs typeface="Calibri Light"/>
              </a:rPr>
              <a:t> oraz </a:t>
            </a:r>
            <a:r>
              <a:rPr lang="pl-PL" sz="2200" b="1">
                <a:solidFill>
                  <a:srgbClr val="000000"/>
                </a:solidFill>
                <a:latin typeface="+mj-lt"/>
                <a:ea typeface="Calibri Light"/>
                <a:cs typeface="Calibri Light"/>
              </a:rPr>
              <a:t>laureat konkursu przedmiotowego</a:t>
            </a:r>
            <a:r>
              <a:rPr lang="pl-PL" sz="2200">
                <a:solidFill>
                  <a:srgbClr val="000000"/>
                </a:solidFill>
                <a:latin typeface="+mj-lt"/>
                <a:ea typeface="Calibri Light"/>
                <a:cs typeface="Calibri Light"/>
              </a:rPr>
              <a:t> o zasięgu wojewódzkim lub ponadwojewódzkim jest przyjmowany </a:t>
            </a:r>
            <a:br>
              <a:rPr lang="pl-PL" sz="2200" dirty="0">
                <a:solidFill>
                  <a:srgbClr val="000000"/>
                </a:solidFill>
                <a:latin typeface="+mj-lt"/>
                <a:ea typeface="Calibri Light"/>
                <a:cs typeface="Calibri Light"/>
              </a:rPr>
            </a:br>
            <a:r>
              <a:rPr lang="pl-PL" sz="2200">
                <a:solidFill>
                  <a:srgbClr val="000000"/>
                </a:solidFill>
                <a:latin typeface="+mj-lt"/>
                <a:ea typeface="Calibri Light"/>
                <a:cs typeface="Calibri Light"/>
              </a:rPr>
              <a:t>w pierwszej kolejności do publicznej szkoły ponadpodstawowej.</a:t>
            </a:r>
            <a:endParaRPr lang="pl-PL"/>
          </a:p>
          <a:p>
            <a:pPr marL="0" indent="0">
              <a:lnSpc>
                <a:spcPct val="100000"/>
              </a:lnSpc>
              <a:buNone/>
            </a:pPr>
            <a:endParaRPr lang="pl-PL" sz="2000">
              <a:latin typeface="Calibri Light" panose="020F0302020204030204"/>
              <a:ea typeface="Calibri Light"/>
              <a:cs typeface="Calibri Light"/>
            </a:endParaRPr>
          </a:p>
          <a:p>
            <a:pPr marL="0" indent="0">
              <a:lnSpc>
                <a:spcPct val="100000"/>
              </a:lnSpc>
              <a:buNone/>
            </a:pPr>
            <a:endParaRPr lang="pl-PL" b="1">
              <a:solidFill>
                <a:srgbClr val="000000"/>
              </a:solidFill>
              <a:latin typeface="+mj-lt"/>
              <a:ea typeface="Calibri Light"/>
              <a:cs typeface="Calibri Ligh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 sz="5400" b="1">
              <a:solidFill>
                <a:schemeClr val="accent5">
                  <a:lumMod val="75000"/>
                </a:schemeClr>
              </a:solidFill>
              <a:latin typeface="+mj-lt"/>
              <a:ea typeface="Calibri Light"/>
              <a:cs typeface="Calibri Light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F62B9FE-AC13-58DA-E8E7-2B6EC03C8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686132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ED8673E025894AA8BEF1459A6A5455" ma:contentTypeVersion="3" ma:contentTypeDescription="Utwórz nowy dokument." ma:contentTypeScope="" ma:versionID="32b98da854ad1adfe81fed1cc581a65e">
  <xsd:schema xmlns:xsd="http://www.w3.org/2001/XMLSchema" xmlns:xs="http://www.w3.org/2001/XMLSchema" xmlns:p="http://schemas.microsoft.com/office/2006/metadata/properties" xmlns:ns2="b16ef5cd-624c-4efc-b282-6b261878666b" targetNamespace="http://schemas.microsoft.com/office/2006/metadata/properties" ma:root="true" ma:fieldsID="f79f0c2fb400ea5cf1db83e40d5a2d04" ns2:_="">
    <xsd:import namespace="b16ef5cd-624c-4efc-b282-6b26187866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ef5cd-624c-4efc-b282-6b26187866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79D052-6E80-448C-9443-C66B630BD790}">
  <ds:schemaRefs>
    <ds:schemaRef ds:uri="b16ef5cd-624c-4efc-b282-6b261878666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C2C2CC7-AF4D-48BA-9608-C926CEE17E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E67538-2AD3-4311-91D0-63EF47209EA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2573</Words>
  <Application>Microsoft Office PowerPoint</Application>
  <PresentationFormat>Panoramiczny</PresentationFormat>
  <Paragraphs>190</Paragraphs>
  <Slides>31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Motyw pakietu Office</vt:lpstr>
      <vt:lpstr>REKRUTACJA DO SZKÓŁ PONADPODSTAWOWYCH   NA ROK SZKOLNY 2026/2027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Kuratorium Oświaty w Warszawie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Wioletta Krzyżanowska</dc:creator>
  <cp:lastModifiedBy>Hanna Krzyżostaniak-Pilarz</cp:lastModifiedBy>
  <cp:revision>95</cp:revision>
  <dcterms:created xsi:type="dcterms:W3CDTF">2024-08-25T10:35:05Z</dcterms:created>
  <dcterms:modified xsi:type="dcterms:W3CDTF">2026-03-30T10:12:46Z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0x010100B9ED8673E025894AA8BEF1459A6A5455</vt:lpwstr>
  </property>
</Properties>
</file>