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6"/>
  </p:notesMasterIdLst>
  <p:sldIdLst>
    <p:sldId id="256" r:id="rId5"/>
    <p:sldId id="257" r:id="rId6"/>
    <p:sldId id="268" r:id="rId7"/>
    <p:sldId id="262" r:id="rId8"/>
    <p:sldId id="263" r:id="rId9"/>
    <p:sldId id="266" r:id="rId10"/>
    <p:sldId id="265" r:id="rId11"/>
    <p:sldId id="269" r:id="rId12"/>
    <p:sldId id="264" r:id="rId13"/>
    <p:sldId id="273" r:id="rId14"/>
    <p:sldId id="272" r:id="rId15"/>
    <p:sldId id="271" r:id="rId16"/>
    <p:sldId id="270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AC6550-E273-CEF5-214D-AB9EE2F33EE9}" v="14" dt="2026-03-25T11:28:46.678"/>
    <p1510:client id="{70886667-6DEA-FC83-14D3-F0A035EF6085}" v="4" dt="2026-03-25T10:38:20.703"/>
    <p1510:client id="{901A01A9-C820-BFE9-F6E9-D28BD4221034}" v="14" dt="2026-03-27T08:42:57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DD64B-E4D5-429C-BAB3-9F42A879BD6E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69DC4-2DFE-4BC9-AC28-4F9C623745A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15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1A48-4CED-47C2-94A4-7E9C3CACD52C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177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534E-104E-43D3-B554-4442C4FE3C5F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815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2045-2B65-4A5B-AC79-A5D53B94A4F8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0729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E4B97-B288-490D-B31A-6E16679F0D69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560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9F32D-31C2-46FA-950E-AB40F60234FD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794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B5C8-773E-47AD-B4CA-353838FBBDC5}" type="datetime1">
              <a:rPr lang="pl-PL" smtClean="0"/>
              <a:t>30.03.2026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611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94343-1356-4653-9F42-462E50435A10}" type="datetime1">
              <a:rPr lang="pl-PL" smtClean="0"/>
              <a:t>30.03.2026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936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79DB3-6978-4443-BFB8-3AF71A52B4C9}" type="datetime1">
              <a:rPr lang="pl-PL" smtClean="0"/>
              <a:t>30.03.2026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0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A81D8-FD1F-4391-99B0-A98218D8B451}" type="datetime1">
              <a:rPr lang="pl-PL" smtClean="0"/>
              <a:t>30.03.2026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7182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C490-1D4F-49F2-9D54-2018AE75C0AD}" type="datetime1">
              <a:rPr lang="pl-PL" smtClean="0"/>
              <a:t>30.03.2026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480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43C5-E350-4437-8E77-0BBCFCCCDD81}" type="datetime1">
              <a:rPr lang="pl-PL" smtClean="0"/>
              <a:t>30.03.2026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151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BA85B-2116-45A2-9E43-F5903A7D2929}" type="datetime1">
              <a:rPr lang="pl-PL" smtClean="0"/>
              <a:t>30.03.2026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1BA53-F125-4649-8532-ED8D83D8F4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892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kuratorium.waw.pl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ratorium.waw.pl/pl/rodzice-i-uczniowie/pomoc-psychologiczno-p/17883,Wykaz-publicznych-i-niepublicznych-w-tym-specjalistycznych-poradni-psychologiczn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iidmpm.blogspot.com/" TargetMode="External"/><Relationship Id="rId4" Type="http://schemas.openxmlformats.org/officeDocument/2006/relationships/hyperlink" Target="https://um.warszawa.pl/waw/wcies/centrum-doradztwa-zawodowego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uratorium.waw.pl/pl/rodzice-i-uczniowie/rekrutacja-do-szkol/19492,Terminy-przeprowadzania-postepowania-rekrutacyjnego-i-postepowania-uzupelniajace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uratorium.waw.pl/pl/rodzice-i-uczniowie/rekrutacja-do-szkol/19595,Wykaz-zawodow-wiedzy-artystycznych-i-sportowych-2026-r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rspo.gov.pl/" TargetMode="External"/><Relationship Id="rId3" Type="http://schemas.openxmlformats.org/officeDocument/2006/relationships/hyperlink" Target="https://www.gov.pl/web/edukacja" TargetMode="External"/><Relationship Id="rId7" Type="http://schemas.openxmlformats.org/officeDocument/2006/relationships/hyperlink" Target="https://edukacja.um.warszawa.pl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ke.waw.pl/" TargetMode="External"/><Relationship Id="rId5" Type="http://schemas.openxmlformats.org/officeDocument/2006/relationships/hyperlink" Target="https://www.ore.edu.pl/" TargetMode="External"/><Relationship Id="rId10" Type="http://schemas.openxmlformats.org/officeDocument/2006/relationships/hyperlink" Target="https://barometrzawodow.pl/" TargetMode="External"/><Relationship Id="rId4" Type="http://schemas.openxmlformats.org/officeDocument/2006/relationships/hyperlink" Target="https://www.kuratorium.waw.pl/" TargetMode="External"/><Relationship Id="rId9" Type="http://schemas.openxmlformats.org/officeDocument/2006/relationships/hyperlink" Target="https://edukacja.um.warszawa.pl/plan-nabor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6580"/>
            <a:ext cx="12192000" cy="3263900"/>
          </a:xfrm>
          <a:prstGeom prst="rect">
            <a:avLst/>
          </a:prstGeom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2702258"/>
            <a:ext cx="9144000" cy="3372136"/>
          </a:xfrm>
        </p:spPr>
        <p:txBody>
          <a:bodyPr>
            <a:normAutofit/>
          </a:bodyPr>
          <a:lstStyle/>
          <a:p>
            <a:endParaRPr lang="pl-PL"/>
          </a:p>
          <a:p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94433"/>
            <a:ext cx="12192000" cy="127665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743200" y="6522098"/>
            <a:ext cx="690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/>
              <a:t>Więcej informacji: </a:t>
            </a:r>
            <a:r>
              <a:rPr lang="pl-PL" sz="1200">
                <a:hlinkClick r:id="rId4"/>
              </a:rPr>
              <a:t>www.kuratorium.waw.pl</a:t>
            </a:r>
            <a:r>
              <a:rPr lang="pl-PL" sz="1200"/>
              <a:t>, oraz media społecznościowe: 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1305" y="6552781"/>
            <a:ext cx="193964" cy="193964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51449" y="6550294"/>
            <a:ext cx="242455" cy="228331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1382215" y="2033516"/>
            <a:ext cx="96307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6000" b="1" i="0" u="none" strike="noStrike" kern="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Rekrutacja do szkół ponadpodstawowych </a:t>
            </a:r>
            <a:endParaRPr lang="pl-PL" sz="2000" b="1" kern="0">
              <a:solidFill>
                <a:schemeClr val="accent5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l-PL" sz="6000" b="1" i="0" u="none" strike="noStrike" kern="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sz="6000" b="1" i="0" u="none" strike="noStrike" kern="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Przewodnik dla Rodziców</a:t>
            </a:r>
            <a:endParaRPr kumimoji="0" lang="pl-PL" sz="1800" b="1" i="0" u="none" strike="noStrike" kern="0" cap="none" spc="0" normalizeH="0" baseline="0" noProof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4224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10</a:t>
            </a:fld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016685" y="2099920"/>
            <a:ext cx="90201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Nauka w branżowej szkole I stopnia</a:t>
            </a:r>
            <a:endParaRPr kumimoji="0" lang="pl-PL" sz="18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914400" y="2869361"/>
            <a:ext cx="9948671" cy="385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Pozwoli na: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>
                <a:solidFill>
                  <a:sysClr val="windowText" lastClr="000000"/>
                </a:solidFill>
                <a:latin typeface="+mj-lt"/>
              </a:rPr>
              <a:t>u</a:t>
            </a:r>
            <a:r>
              <a:rPr kumimoji="0" lang="pl-PL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zyskanie świadectwa ukończenia branżowej szkoły I stopnia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>
                <a:solidFill>
                  <a:sysClr val="windowText" lastClr="000000"/>
                </a:solidFill>
                <a:latin typeface="+mj-lt"/>
              </a:rPr>
              <a:t>u</a:t>
            </a:r>
            <a:r>
              <a:rPr kumimoji="0" lang="pl-PL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zyskanie dyplomu potwierdzającego kwalifikacje zawodowe po zdaniu egzaminu zawodowego w danym zawodzie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Umożliwi kontynuowanie nauki: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 branżowej szkole II stopnia (realizacja kształcenia w zawodach, które mają kontynuację na poziomie technika, możliwość przystąpienia do matury)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 liceum ogólnokształcącym dla dorosłych (od II klasy)</a:t>
            </a: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 kwalifikacyjnych kursach zawodowych (poszerzenie/uzupełnienie kwalifikacji zawodowych)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Pozwoli na przygotowanie do wejścia na rynek pracy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404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11</a:t>
            </a:fld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3769509" y="2074946"/>
            <a:ext cx="53184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 tym warto wiedzieć:</a:t>
            </a: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6" name="Symbol zastępczy zawartości 5"/>
          <p:cNvSpPr txBox="1">
            <a:spLocks/>
          </p:cNvSpPr>
          <p:nvPr/>
        </p:nvSpPr>
        <p:spPr bwMode="auto">
          <a:xfrm>
            <a:off x="1234940" y="3182559"/>
            <a:ext cx="10387583" cy="3538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Osoba przyjęta do branżowej szkoły I stopnia musi spełnić warunek przedłożenia zaświadczenia lekarskiego potwierdzającego brak przeciwskazań do podjęcia nauki w zawodzie.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Uczeń szkoły branżowej zdaje egzamin zawodowy.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Egzamin zawodowy obejmuje część praktyczną i teoretyczną. Pozytywny rezultat oznacza uzyskanie w części pisemnej przynajmniej 50%, w części praktycznej – 75%.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 branżowej szkole I stopnia mogą uczyć się także osoby będące młodocianymi pracownikami.</a:t>
            </a:r>
          </a:p>
        </p:txBody>
      </p:sp>
    </p:spTree>
    <p:extLst>
      <p:ext uri="{BB962C8B-B14F-4D97-AF65-F5344CB8AC3E}">
        <p14:creationId xmlns:p14="http://schemas.microsoft.com/office/powerpoint/2010/main" val="2529649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12</a:t>
            </a:fld>
            <a:endParaRPr lang="pl-PL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 bwMode="auto">
          <a:xfrm>
            <a:off x="612648" y="2148173"/>
            <a:ext cx="11009376" cy="4709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sz="2000" b="1">
                <a:solidFill>
                  <a:sysClr val="windowText" lastClr="000000"/>
                </a:solidFill>
                <a:latin typeface="+mj-lt"/>
              </a:rPr>
              <a:t>O</a:t>
            </a:r>
            <a:r>
              <a:rPr kumimoji="0" lang="pl-PL" sz="2000" b="1" i="0" u="none" strike="noStrike" kern="1200" cap="none" spc="0" normalizeH="0" baseline="0" noProof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ferta</a:t>
            </a:r>
            <a:r>
              <a:rPr kumimoji="0" lang="pl-PL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edukacyjna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szkół ponadpodstawowych obejmuje także: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szkoły i oddziały dwujęzyczne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oddziały międzynarodowe (umożliwiające przygotowanie do</a:t>
            </a:r>
            <a:r>
              <a:rPr kumimoji="0" lang="pl-PL" sz="2000" b="0" i="0" u="none" strike="noStrike" kern="1200" cap="none" spc="0" normalizeH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międzynarodowej matury)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szkoły i oddziały sportowe oraz mistrzostwa sportowego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oddziały przygotowania wojskowego</a:t>
            </a:r>
            <a:endParaRPr lang="pl-PL" sz="2000">
              <a:solidFill>
                <a:sysClr val="windowText" lastClr="000000"/>
              </a:solidFill>
              <a:latin typeface="+mj-lt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oddziały o profilu mundurowym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klasy wstępne (pozwalające na opanowanie języka na odpowiednim poziomie</a:t>
            </a:r>
            <a:r>
              <a:rPr kumimoji="0" lang="pl-PL" sz="2000" b="0" i="0" u="none" strike="noStrike" kern="1200" cap="none" spc="0" normalizeH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oraz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kontynuowanie nauki w trybie dwujęzycznym)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Calibri Light"/>
              <a:cs typeface="Calibri Light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Do tych oddziałów przeprowadza się w procesie rekrutacyjnym dodatkowe sprawdziany:</a:t>
            </a:r>
            <a:r>
              <a:rPr kumimoji="0" lang="pl-PL" sz="2000" b="0" i="0" u="none" strike="noStrike" kern="1200" cap="none" spc="0" normalizeH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kompetencji językowych, predyspozycji językowych oraz próby sprawności fizycznej.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8524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13</a:t>
            </a:fld>
            <a:endParaRPr lang="pl-PL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488738"/>
              </p:ext>
            </p:extLst>
          </p:nvPr>
        </p:nvGraphicFramePr>
        <p:xfrm>
          <a:off x="1234440" y="2039112"/>
          <a:ext cx="9829800" cy="4584234"/>
        </p:xfrm>
        <a:graphic>
          <a:graphicData uri="http://schemas.openxmlformats.org/drawingml/2006/table">
            <a:tbl>
              <a:tblPr/>
              <a:tblGrid>
                <a:gridCol w="2021885">
                  <a:extLst>
                    <a:ext uri="{9D8B030D-6E8A-4147-A177-3AD203B41FA5}">
                      <a16:colId xmlns:a16="http://schemas.microsoft.com/office/drawing/2014/main" val="1201963126"/>
                    </a:ext>
                  </a:extLst>
                </a:gridCol>
                <a:gridCol w="4807352">
                  <a:extLst>
                    <a:ext uri="{9D8B030D-6E8A-4147-A177-3AD203B41FA5}">
                      <a16:colId xmlns:a16="http://schemas.microsoft.com/office/drawing/2014/main" val="3788801097"/>
                    </a:ext>
                  </a:extLst>
                </a:gridCol>
                <a:gridCol w="3000563">
                  <a:extLst>
                    <a:ext uri="{9D8B030D-6E8A-4147-A177-3AD203B41FA5}">
                      <a16:colId xmlns:a16="http://schemas.microsoft.com/office/drawing/2014/main" val="1903607241"/>
                    </a:ext>
                  </a:extLst>
                </a:gridCol>
              </a:tblGrid>
              <a:tr h="42538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Szkoła lub oddział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Objaśnienie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Wymagany sprawdzian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794412"/>
                  </a:ext>
                </a:extLst>
              </a:tr>
              <a:tr h="59973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Szkoła lub oddział dwujęzyczny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Szkoła lub oddział szkolny, w których nauczanie jest prowadzone w dwóch językach: polskim oraz obcym nowożytnym będącym drugim językiem nauczania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Sprawdzian kompetencji językowych, przeprowadzany na warunkach ustalonych przez radę pedagogiczną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572921"/>
                  </a:ext>
                </a:extLst>
              </a:tr>
              <a:tr h="59973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Oddział międzynarodowy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Oddział szkolny, w którym nauczanie jest prowadzone zgodnie z programem nauczania ustalonym przez zagraniczną instytucję edukacyjną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Sprawdzian kompetencji językowych, przeprowadzany na warunkach ustalonych przez radę pedagogiczną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301098"/>
                  </a:ext>
                </a:extLst>
              </a:tr>
              <a:tr h="993011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Oddział sportowy lub oddział mistrzostwa sportowego 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Oddział szkolny, w którym są prowadzone zajęcia sportowe obejmujące szkolenie sportowe, zorganizowany zgodnie z przepisami rozporządzenia ministra właściwego do spraw oświaty i wychowania wydanego w porozumieniu z ministrem właściwym do spraw kultury fizycznej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Próby sprawności fizycznej, przeprowadzane na warunkach ustalonych przez polski związek sportowy właściwy dla danego sportu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573701"/>
                  </a:ext>
                </a:extLst>
              </a:tr>
              <a:tr h="59973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Oddział przygotowania wojskowego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Oddział szkolny, w którym nauczanie jest zorganizowane zgodnie z przepisami rozporządzenia Ministra Obrony Narodowej wydanego w porozumieniu z ministrem właściwym do spraw oświaty i wychowania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Próby sprawności fizycznej, przeprowadzane na warunkach ustalonych przez radę pedagogiczną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44004"/>
                  </a:ext>
                </a:extLst>
              </a:tr>
              <a:tr h="76687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Oddział o profilu mundurowym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Oddział szkolny, w którym realizowane jest szkolenie z przygotowania do podjęcia służby w Policji i Straży Granicznej. Oddział może być utworzony na mocy zezwolenia udzielonego przez Ministra Spraw Wewnętrznych i Administracji 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Próby sprawności fizycznej, przeprowadzane na warunkach ustalonych przez radę pedagogiczną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152050"/>
                  </a:ext>
                </a:extLst>
              </a:tr>
              <a:tr h="59973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Klasy wstępne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Klasy, które przygotowują uczniów do kontynuowania nauki w szkołach i oddziałach dwujęzycznych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200" b="0" i="0" u="none" strike="noStrike">
                          <a:solidFill>
                            <a:srgbClr val="002060"/>
                          </a:solidFill>
                          <a:effectLst/>
                          <a:latin typeface="Calibri Light" panose="020F0302020204030204" pitchFamily="34" charset="0"/>
                        </a:rPr>
                        <a:t>Sprawdzian predyspozycji językowych, przeprowadzany na warunkach ustalonych przez radę pedagogiczną</a:t>
                      </a:r>
                    </a:p>
                  </a:txBody>
                  <a:tcPr marL="9332" marR="9332" marT="9332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465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610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14</a:t>
            </a:fld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1176390" y="2919215"/>
            <a:ext cx="100038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Jeżeli program nauczania realizowany w szkole lub oddziale wymaga od kandydatów szczególnych indywidualnych predyspozycji, na wniosek dyrektora szkoły ponadpodstawowej, pozytywnie zaopiniowany przez kuratora oświaty, minister właściwy do spraw oświaty i wychowania może wyrazić zgodę na przeprowadzenie </a:t>
            </a:r>
            <a:r>
              <a:rPr kumimoji="0" lang="pl-PL" sz="2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sprawdzianu uzdolnień kierunkowych</a:t>
            </a: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, na warunkach ustalonych przez radę pedagogiczną.</a:t>
            </a:r>
          </a:p>
        </p:txBody>
      </p:sp>
    </p:spTree>
    <p:extLst>
      <p:ext uri="{BB962C8B-B14F-4D97-AF65-F5344CB8AC3E}">
        <p14:creationId xmlns:p14="http://schemas.microsoft.com/office/powerpoint/2010/main" val="4155356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15</a:t>
            </a:fld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119952" y="3077226"/>
            <a:ext cx="80476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5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Doradztwo zawodowe</a:t>
            </a:r>
            <a:endParaRPr kumimoji="0" lang="en-US" sz="5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9765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7311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16</a:t>
            </a:fld>
            <a:endParaRPr lang="pl-PL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 bwMode="auto">
          <a:xfrm>
            <a:off x="1450848" y="1969289"/>
            <a:ext cx="9585960" cy="4023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3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8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</a:rPr>
              <a:t>Informacje w zakresie doradztwa zawodowego można uzyskać w: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8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</a:rPr>
              <a:t>szkołach (działają w nich doradcy zawodowi lub koordynatorzy doradztwa zawodowego),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8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</a:rPr>
              <a:t>rejonowych poradniach psychologiczno-pedagogicznych – ich wykaz można znaleźć tutaj:</a:t>
            </a:r>
          </a:p>
          <a:p>
            <a:pPr marL="40005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8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hlinkClick r:id="rId3"/>
              </a:rPr>
              <a:t>https://www.kuratorium.waw.pl/pl/rodzice-i-uczniowie/pomoc-psychologiczno-p/17883,Wykaz-publicznych-i-niepublicznych-w-tym-specjalistycznych-poradni-psychologiczn.html</a:t>
            </a:r>
            <a:endParaRPr kumimoji="0" lang="pl-PL" sz="8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  <a:p>
            <a:pPr marL="40005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8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8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</a:rPr>
              <a:t>W Warszawie również w: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8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</a:rPr>
              <a:t>Centrum Doradztwa Zawodowego:</a:t>
            </a:r>
          </a:p>
          <a:p>
            <a:pPr marL="457200" lvl="1" indent="0">
              <a:buNone/>
              <a:defRPr/>
            </a:pPr>
            <a:r>
              <a:rPr lang="en-US" sz="8000">
                <a:solidFill>
                  <a:srgbClr val="FF0000"/>
                </a:solidFill>
                <a:latin typeface="+mj-lt"/>
                <a:hlinkClick r:id="rId4"/>
              </a:rPr>
              <a:t>https://um.warszawa.pl/waw/wcies/centrum-doradztwa-zawodowego</a:t>
            </a:r>
            <a:endParaRPr lang="pl-PL" sz="8000">
              <a:solidFill>
                <a:srgbClr val="FF0000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ü"/>
              <a:defRPr/>
            </a:pPr>
            <a:endParaRPr kumimoji="0" lang="pl-PL" sz="8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kumimoji="0" lang="pl-PL" sz="8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</a:rPr>
              <a:t>Centrum Informacji i Doradztwa Młodzieżowego w Pałacu Młodzieży: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hlinkClick r:id="rId5"/>
              </a:rPr>
              <a:t>http://ciidmpm.blogspot.com/</a:t>
            </a:r>
            <a:endParaRPr kumimoji="0" lang="en-US" sz="80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2949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3"/>
            <a:ext cx="10811256" cy="25701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17</a:t>
            </a:fld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1405128" y="3034457"/>
            <a:ext cx="99486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Zasady przyjmowania kandydatów do szkół (w tym przyznawanie punktów w rekrutacji)</a:t>
            </a:r>
            <a:endParaRPr kumimoji="0" lang="en-US" sz="4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18</a:t>
            </a:fld>
            <a:endParaRPr lang="pl-PL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 bwMode="auto">
          <a:xfrm>
            <a:off x="941832" y="1984374"/>
            <a:ext cx="1030833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  <a:defRPr/>
            </a:pPr>
            <a:r>
              <a:rPr lang="pl-PL" sz="2800" b="1">
                <a:solidFill>
                  <a:sysClr val="windowText" lastClr="000000"/>
                </a:solidFill>
                <a:latin typeface="+mj-lt"/>
              </a:rPr>
              <a:t>Z</a:t>
            </a:r>
            <a:r>
              <a:rPr kumimoji="0" lang="pl-PL" sz="2800" b="1" i="0" u="none" strike="noStrike" kern="1200" cap="none" spc="0" normalizeH="0" baseline="0" noProof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asady</a:t>
            </a:r>
            <a:r>
              <a:rPr kumimoji="0" lang="pl-PL" sz="28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rekrutacji na rok szkolny </a:t>
            </a:r>
            <a:r>
              <a:rPr lang="pl-PL" sz="2800" b="1">
                <a:solidFill>
                  <a:sysClr val="windowText" lastClr="000000"/>
                </a:solidFill>
                <a:latin typeface="+mj-lt"/>
              </a:rPr>
              <a:t>2026/2027 w województwie mazowieckim </a:t>
            </a:r>
            <a:r>
              <a:rPr kumimoji="0" lang="pl-PL" sz="28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zawierają następujące przepisy: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Ustawa z dnia 14 grudnia 2016 r. – Prawo oświatowe (</a:t>
            </a:r>
            <a:r>
              <a:rPr kumimoji="0" lang="pl-PL" sz="22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t.j</a:t>
            </a:r>
            <a:r>
              <a:rPr kumimoji="0" lang="pl-PL" sz="2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.: Dz.U.2025.1043 ze zm.) – rozdział 6 (art. 130 – 164)</a:t>
            </a:r>
          </a:p>
          <a:p>
            <a:pPr algn="just">
              <a:defRPr/>
            </a:pPr>
            <a:r>
              <a:rPr kumimoji="0" lang="pl-PL" sz="2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Rozporządzenie Ministra Edukacji z dnia</a:t>
            </a:r>
            <a:r>
              <a:rPr lang="pl-PL" sz="2200">
                <a:latin typeface="+mj-lt"/>
              </a:rPr>
              <a:t> 3</a:t>
            </a:r>
            <a:r>
              <a:rPr kumimoji="0" lang="pl-PL" sz="2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kwietnia 2025 r.</a:t>
            </a:r>
            <a:r>
              <a:rPr kumimoji="0" lang="pl-PL" sz="2200" b="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pl-PL" sz="2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w sprawie przeprowadzania postępowania rekrutacyjnego oraz postępowania uzupełniającego do publicznych przedszkoli, szkół, placówek i centrów </a:t>
            </a:r>
            <a:r>
              <a:rPr lang="pl-PL" sz="2200">
                <a:latin typeface="+mj-lt"/>
              </a:rPr>
              <a:t>(</a:t>
            </a:r>
            <a:r>
              <a:rPr lang="pl-PL" sz="2200" err="1">
                <a:latin typeface="+mj-lt"/>
              </a:rPr>
              <a:t>t.j</a:t>
            </a:r>
            <a:r>
              <a:rPr lang="pl-PL" sz="2200">
                <a:latin typeface="+mj-lt"/>
              </a:rPr>
              <a:t>.: Dz.U.2025.464)</a:t>
            </a:r>
            <a:endParaRPr lang="pl-PL" sz="2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j-l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550116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19</a:t>
            </a:fld>
            <a:endParaRPr lang="pl-PL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 bwMode="auto">
          <a:xfrm>
            <a:off x="740664" y="2180588"/>
            <a:ext cx="10451592" cy="435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  <a:defRPr/>
            </a:pPr>
            <a:r>
              <a:rPr lang="pl-PL" sz="2400">
                <a:latin typeface="+mj-lt"/>
              </a:rPr>
              <a:t>Terminy przeprowadzania postępowania rekrutacyjnego i postępowania uzupełniającego do szkół ponadpodstawowych na terenie województwa mazowieckiego na rok szkolny 2026/2027:</a:t>
            </a:r>
          </a:p>
          <a:p>
            <a:pPr marL="0" lvl="0" indent="0" algn="just">
              <a:buNone/>
              <a:defRPr/>
            </a:pPr>
            <a:r>
              <a:rPr lang="pl-PL" sz="2400">
                <a:solidFill>
                  <a:srgbClr val="FF0000"/>
                </a:solidFill>
                <a:ea typeface="+mn-lt"/>
                <a:cs typeface="+mn-lt"/>
                <a:hlinkClick r:id="rId3"/>
              </a:rPr>
              <a:t>https://www.kuratorium.waw.pl/pl/rodzice-i-uczniowie/rekrutacja-do-szkol/19492,Terminy-przeprowadzania-postepowania-rekrutacyjnego-i-postepowania-uzupelniajace.html</a:t>
            </a:r>
            <a:endParaRPr lang="pl-PL">
              <a:ea typeface="+mn-lt"/>
              <a:cs typeface="+mn-lt"/>
            </a:endParaRPr>
          </a:p>
          <a:p>
            <a:pPr marL="0" marR="0" lvl="0" indent="0" algn="just" defTabSz="91440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l-PL" sz="2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lvl="0" indent="0" algn="just">
              <a:buNone/>
              <a:defRPr/>
            </a:pPr>
            <a:r>
              <a:rPr lang="pl-PL" sz="2400">
                <a:latin typeface="+mj-lt"/>
              </a:rPr>
              <a:t>Wykaz zawodów wiedzy, artystycznych i sportowych organizowanych przez kuratora oświaty i inne podmioty działające na terenie szkoły, które mogą być wymienione na świadectwie ukończenia szkoły podstawowej:</a:t>
            </a:r>
          </a:p>
          <a:p>
            <a:pPr marL="0" lvl="0" indent="0" algn="just">
              <a:buNone/>
              <a:defRPr/>
            </a:pPr>
            <a:r>
              <a:rPr lang="pl-PL" sz="2400">
                <a:solidFill>
                  <a:srgbClr val="FF0000"/>
                </a:solidFill>
                <a:ea typeface="+mn-lt"/>
                <a:cs typeface="+mn-lt"/>
                <a:hlinkClick r:id="rId4"/>
              </a:rPr>
              <a:t>https://www.kuratorium.waw.pl/pl/rodzice-i-uczniowie/rekrutacja-do-szkol/19595,Wykaz-zawodow-wiedzy-artystycznych-i-sportowych-2026-r.html</a:t>
            </a:r>
            <a:endParaRPr lang="pl-PL">
              <a:ea typeface="Calibri" panose="020F0502020204030204"/>
              <a:cs typeface="Calibri" panose="020F0502020204030204"/>
            </a:endParaRPr>
          </a:p>
          <a:p>
            <a:pPr marL="0" lvl="0" indent="0" algn="just">
              <a:buNone/>
              <a:defRPr/>
            </a:pPr>
            <a:endParaRPr lang="pl-PL" sz="2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l-PL" sz="2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32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indent="0" algn="just">
              <a:buNone/>
              <a:defRPr/>
            </a:pPr>
            <a:endParaRPr lang="pl-PL">
              <a:solidFill>
                <a:sysClr val="windowText" lastClr="000000"/>
              </a:solidFill>
              <a:latin typeface="+mj-lt"/>
              <a:ea typeface="Calibri Light" panose="020F0302020204030204"/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750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3215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4566527"/>
          </a:xfrm>
        </p:spPr>
        <p:txBody>
          <a:bodyPr>
            <a:noAutofit/>
          </a:bodyPr>
          <a:lstStyle/>
          <a:p>
            <a:pPr marL="0" lvl="0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pl-PL" sz="3200">
                <a:solidFill>
                  <a:prstClr val="black"/>
                </a:solidFill>
                <a:latin typeface="+mj-lt"/>
              </a:rPr>
              <a:t>Spis treści: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pl-PL">
                <a:solidFill>
                  <a:prstClr val="black"/>
                </a:solidFill>
                <a:latin typeface="+mj-lt"/>
              </a:rPr>
              <a:t>Możliwości kształcenia po szkole podstawowej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l-PL" sz="2000">
                <a:solidFill>
                  <a:prstClr val="black"/>
                </a:solidFill>
                <a:latin typeface="+mj-lt"/>
              </a:rPr>
              <a:t>Nauka w liceum ogólnokształcącym </a:t>
            </a:r>
          </a:p>
          <a:p>
            <a:pPr marL="457200" lvl="1" indent="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pl-PL" sz="2000">
                <a:solidFill>
                  <a:prstClr val="black"/>
                </a:solidFill>
                <a:latin typeface="+mj-lt"/>
              </a:rPr>
              <a:t>Szkolnictwo zawodowe: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l-PL" sz="2000">
                <a:solidFill>
                  <a:prstClr val="black"/>
                </a:solidFill>
                <a:latin typeface="+mj-lt"/>
              </a:rPr>
              <a:t>Nauka w technikum</a:t>
            </a: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l-PL" sz="2000">
                <a:solidFill>
                  <a:prstClr val="black"/>
                </a:solidFill>
                <a:latin typeface="+mj-lt"/>
              </a:rPr>
              <a:t>Nauka w branżowej szkole I stopnia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pl-PL">
                <a:solidFill>
                  <a:prstClr val="black"/>
                </a:solidFill>
                <a:latin typeface="+mj-lt"/>
              </a:rPr>
              <a:t>Doradztwo zawodowe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pl-PL">
                <a:solidFill>
                  <a:prstClr val="black"/>
                </a:solidFill>
                <a:latin typeface="+mj-lt"/>
              </a:rPr>
              <a:t>Zasady przyjmowania kandydatów do szkół (w tym przyznawanie punktów w rekrutacji)</a:t>
            </a:r>
            <a:endParaRPr lang="en-US">
              <a:solidFill>
                <a:prstClr val="black"/>
              </a:solidFill>
              <a:latin typeface="+mj-lt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pl-PL">
                <a:solidFill>
                  <a:prstClr val="black"/>
                </a:solidFill>
                <a:latin typeface="+mj-lt"/>
              </a:rPr>
              <a:t>Ważne adresy</a:t>
            </a:r>
            <a:endParaRPr lang="en-US">
              <a:solidFill>
                <a:prstClr val="black"/>
              </a:solidFill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0347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20</a:t>
            </a:fld>
            <a:endParaRPr lang="pl-PL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 bwMode="auto">
          <a:xfrm>
            <a:off x="429768" y="2148172"/>
            <a:ext cx="11558016" cy="5039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Zasady przyznawania punktów w procesie rekrutacyjnym: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Przeliczanie na punkty wyników egzaminu ósmoklasisty, wynik przedstawiony w procentach z: </a:t>
            </a:r>
          </a:p>
          <a:p>
            <a:pPr marL="62992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języka polskiego i matematyki mnoży się przez 0,35</a:t>
            </a:r>
            <a:r>
              <a:rPr lang="pl-PL" sz="2000">
                <a:solidFill>
                  <a:sysClr val="windowText" lastClr="000000"/>
                </a:solidFill>
                <a:latin typeface="+mj-lt"/>
              </a:rPr>
              <a:t>,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Calibri Light"/>
              <a:cs typeface="Calibri Light"/>
            </a:endParaRPr>
          </a:p>
          <a:p>
            <a:pPr marL="62992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języka obcego nowożytnego mnoży się przez 0,3.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Calibri Light" panose="020F0302020204030204"/>
              <a:cs typeface="Calibri Light" panose="020F0302020204030204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Przeliczanie na punkty ocen z języka polskiego, matematyki i dwóch wybranych obowiązkowych zajęć edukacyjnych wymienionych na świadectwie ukończenia szkoły podstawowej (wskazanych przez szkołę, </a:t>
            </a:r>
            <a:r>
              <a:rPr lang="pl-PL" sz="2000">
                <a:solidFill>
                  <a:sysClr val="windowText" lastClr="000000"/>
                </a:solidFill>
                <a:latin typeface="+mj-lt"/>
              </a:rPr>
              <a:t>                  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 której aplikuje kandydat): celujący – 18 punktów; bardzo dobry – 17 punktów; dobry – 14 punktów; dostateczny – 8 punktów; dopuszczający – 2 punkty.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Świadectwo ukończenia szkoły podstawowej z wyróżnieniem - 7 punktów.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Szczególne osiągnięcia ucznia wpisane na świadectwo – maksymalnie 18 punktów.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Osiągnięcia w zakresie aktywności społecznej, w tym na rzecz środowiska szkolnego, w szczególności                                       w</a:t>
            </a:r>
            <a:r>
              <a:rPr lang="pl-PL" sz="200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formie wolontariatu - 3 punkty.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4889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0896" y="2148172"/>
            <a:ext cx="11365992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21</a:t>
            </a:fld>
            <a:endParaRPr lang="pl-PL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 bwMode="auto">
          <a:xfrm>
            <a:off x="838200" y="2008471"/>
            <a:ext cx="10845928" cy="4608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Ważne adresy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https://www.gov.pl/web/edukacja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https://www.kuratorium.waw.pl/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(zakładka: Rodzice i uczniowie – Rekrutacja do szkół)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Calibri Light"/>
              <a:cs typeface="Calibri Ligh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https://www.ore.edu.pl/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https://www.oke.waw.pl/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https://edukacja.um.warszawa.pl/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strony internetowe szkół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Inne przydatne strony: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https://rspo.gov.pl/</a:t>
            </a:r>
            <a:r>
              <a:rPr lang="pl-PL" sz="2000"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(wyszukiwarka szkół)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Calibri Light"/>
              <a:cs typeface="Calibri Ligh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https://edukacja.um.warszawa.pl/plan-naboru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(plan naboru do klas pierwszych szkół ponadpodstawowych prowadzonych przez m.st. Warszawę)</a:t>
            </a:r>
            <a:endParaRPr lang="pl-PL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Calibri Light"/>
              <a:cs typeface="Calibri Light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https://barometrzawodow.pl/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(i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nformacje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o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rynku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pracy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endParaRPr lang="pl-PL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Calibri Light"/>
              <a:cs typeface="Calibri Light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lang="pl-PL" sz="2000">
              <a:latin typeface="+mj-lt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pl-PL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232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Prostokąt 1"/>
          <p:cNvSpPr/>
          <p:nvPr/>
        </p:nvSpPr>
        <p:spPr>
          <a:xfrm>
            <a:off x="1674219" y="2950857"/>
            <a:ext cx="8411477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5400" b="1" i="0" u="none" strike="noStrike" kern="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</a:rPr>
              <a:t>Możliwości kształcenia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5400" b="1" i="0" u="none" strike="noStrike" kern="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+mj-lt"/>
              </a:rPr>
              <a:t> po szkole podstawowej</a:t>
            </a:r>
            <a:endParaRPr kumimoji="0" lang="en-US" sz="5400" b="1" i="0" u="none" strike="noStrike" kern="0" cap="none" spc="0" normalizeH="0" baseline="0" noProof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2953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87214"/>
            <a:ext cx="10515600" cy="4111369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Prostokąt 1"/>
          <p:cNvSpPr/>
          <p:nvPr/>
        </p:nvSpPr>
        <p:spPr>
          <a:xfrm>
            <a:off x="2880985" y="2096679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Absolwenci szkół podstawowych mogą kontynuować naukę w:</a:t>
            </a:r>
          </a:p>
        </p:txBody>
      </p:sp>
      <p:sp>
        <p:nvSpPr>
          <p:cNvPr id="8" name="Prostokąt 7"/>
          <p:cNvSpPr/>
          <p:nvPr/>
        </p:nvSpPr>
        <p:spPr>
          <a:xfrm>
            <a:off x="975909" y="3634966"/>
            <a:ext cx="2590543" cy="236539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czteroletnim liceum ogólnokształcącym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4371735" y="3634966"/>
            <a:ext cx="2833807" cy="236539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pięcioletnim technikum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7885564" y="3634966"/>
            <a:ext cx="2516872" cy="236539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trzyletniej </a:t>
            </a:r>
            <a:b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branżowej szkole</a:t>
            </a:r>
            <a:b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</a:b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 stopnia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5876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Prostokąt 1"/>
          <p:cNvSpPr/>
          <p:nvPr/>
        </p:nvSpPr>
        <p:spPr>
          <a:xfrm>
            <a:off x="1555845" y="2148172"/>
            <a:ext cx="9143999" cy="76944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Nauka w liceum ogólnokształcącym</a:t>
            </a:r>
            <a:endParaRPr lang="pl-PL" sz="18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555846" y="3151544"/>
            <a:ext cx="790205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>
                <a:latin typeface="+mj-lt"/>
              </a:rPr>
              <a:t>Trwa cztery lata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>
                <a:latin typeface="+mj-lt"/>
              </a:rPr>
              <a:t>Pozwoli na: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000">
                <a:latin typeface="+mj-lt"/>
              </a:rPr>
              <a:t>uzyskanie świadectwa ukończenia liceum ogólnokształcącego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000">
                <a:latin typeface="+mj-lt"/>
              </a:rPr>
              <a:t>uzyskanie świadectwa dojrzałości po zdaniu egzaminu maturalnego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>
                <a:latin typeface="+mj-lt"/>
              </a:rPr>
              <a:t>Umożliwi kontynuowanie nauki: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000">
                <a:latin typeface="+mj-lt"/>
              </a:rPr>
              <a:t>w szkole policealnej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000">
                <a:latin typeface="+mj-lt"/>
              </a:rPr>
              <a:t>na studiach wyższych (dla posiadacza świadectwa dojrzałości)</a:t>
            </a:r>
          </a:p>
          <a:p>
            <a:pPr>
              <a:buFontTx/>
              <a:buChar char="-"/>
            </a:pPr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4996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797896"/>
            <a:ext cx="10515600" cy="81339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400"/>
              </a:spcBef>
              <a:buNone/>
            </a:pPr>
            <a:r>
              <a:rPr lang="pl-PL" sz="4400" b="1">
                <a:solidFill>
                  <a:prstClr val="black"/>
                </a:solidFill>
                <a:latin typeface="+mj-lt"/>
                <a:ea typeface="+mj-ea"/>
                <a:cs typeface="+mj-cs"/>
              </a:rPr>
              <a:t>Szkolnictwo zawodowe</a:t>
            </a:r>
            <a:endParaRPr lang="pl-PL" sz="2000" b="1">
              <a:latin typeface="+mj-lt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676656" y="2614815"/>
            <a:ext cx="11119104" cy="374980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000">
                <a:latin typeface="+mj-lt"/>
                <a:ea typeface="Calibri"/>
                <a:cs typeface="Times New Roman"/>
              </a:rPr>
              <a:t>Wybierając naukę w szkole zawodowej, warto zapoznać się z klasyfikacją zawodów szkolnictwa branżowego. W tej chwili system oświaty umożliwia naukę zawodów przyporządkowanych do 32 branż.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000">
                <a:latin typeface="+mj-lt"/>
                <a:ea typeface="Calibri"/>
                <a:cs typeface="Times New Roman"/>
              </a:rPr>
              <a:t>Zawody wpisane do klasyfikacji zawodów szkolnictwa branżowego to zawody </a:t>
            </a:r>
            <a:r>
              <a:rPr lang="pl-PL" sz="2000" err="1">
                <a:latin typeface="+mj-lt"/>
                <a:ea typeface="Calibri"/>
                <a:cs typeface="Times New Roman"/>
              </a:rPr>
              <a:t>jednokwalifikacyjne</a:t>
            </a:r>
            <a:r>
              <a:rPr lang="pl-PL" sz="2000">
                <a:latin typeface="+mj-lt"/>
                <a:ea typeface="Calibri"/>
                <a:cs typeface="Times New Roman"/>
              </a:rPr>
              <a:t> (umożliwiają zdobycie jednej kwalifikacji) i </a:t>
            </a:r>
            <a:r>
              <a:rPr lang="pl-PL" sz="2000" err="1">
                <a:latin typeface="+mj-lt"/>
                <a:ea typeface="Calibri"/>
                <a:cs typeface="Times New Roman"/>
              </a:rPr>
              <a:t>dwukwalifikacyjne</a:t>
            </a:r>
            <a:r>
              <a:rPr lang="pl-PL" sz="2000">
                <a:latin typeface="+mj-lt"/>
                <a:ea typeface="Calibri"/>
                <a:cs typeface="Times New Roman"/>
              </a:rPr>
              <a:t> (umożliwiają zdobycie dwóch kwalifikacji).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000">
                <a:latin typeface="+mj-lt"/>
                <a:ea typeface="Calibri"/>
                <a:cs typeface="Times New Roman"/>
              </a:rPr>
              <a:t>Zawody </a:t>
            </a:r>
            <a:r>
              <a:rPr lang="pl-PL" sz="2000" err="1">
                <a:latin typeface="+mj-lt"/>
                <a:ea typeface="Calibri"/>
                <a:cs typeface="Times New Roman"/>
              </a:rPr>
              <a:t>jednokwalifikacyjne</a:t>
            </a:r>
            <a:r>
              <a:rPr lang="pl-PL" sz="2000">
                <a:latin typeface="+mj-lt"/>
                <a:ea typeface="Calibri"/>
                <a:cs typeface="Times New Roman"/>
              </a:rPr>
              <a:t> to przede wszystkim zawody nauczane w branżowej szkole I stopnia. Wśród zawodów, w których kształcenie jest prowadzone w technikum, dominują zawody </a:t>
            </a:r>
            <a:r>
              <a:rPr lang="pl-PL" sz="2000" err="1">
                <a:latin typeface="+mj-lt"/>
                <a:ea typeface="Calibri"/>
                <a:cs typeface="Times New Roman"/>
              </a:rPr>
              <a:t>dwukwalifikacyjne</a:t>
            </a:r>
            <a:r>
              <a:rPr lang="pl-PL" sz="2000">
                <a:latin typeface="+mj-lt"/>
                <a:ea typeface="Calibri"/>
                <a:cs typeface="Times New Roman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000">
                <a:latin typeface="+mj-lt"/>
                <a:ea typeface="Calibri"/>
                <a:cs typeface="Times New Roman"/>
              </a:rPr>
              <a:t>W zawodach nauczanych w technikum pierwszą kwalifikacją jest na ogół kwalifikacja ustalona dla zawodu nauczanego w branżowej szkole I stopnia, a stanowiąca podstawę do zdobywania kolejnych, wyższych kwalifikacji w danym zawodzie.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2164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4" name="Prostokąt 3"/>
          <p:cNvSpPr/>
          <p:nvPr/>
        </p:nvSpPr>
        <p:spPr>
          <a:xfrm>
            <a:off x="2461147" y="1931443"/>
            <a:ext cx="7815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Zasadę tę można zobaczyć porównując kształcenie</a:t>
            </a:r>
            <a:r>
              <a:rPr kumimoji="0" lang="pl-PL" sz="2800" b="1" i="0" u="none" strike="noStrike" kern="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 zawodach branży motoryzacyjnej</a:t>
            </a:r>
            <a:endParaRPr kumimoji="0" lang="pl-PL" sz="18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711559" y="3236069"/>
            <a:ext cx="1854220" cy="707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000" b="1">
                <a:solidFill>
                  <a:prstClr val="black"/>
                </a:solidFill>
                <a:latin typeface="+mj-lt"/>
              </a:rPr>
              <a:t>branżowa szkoła I stopnia:</a:t>
            </a:r>
            <a:endParaRPr lang="en-US" sz="2000" b="1">
              <a:solidFill>
                <a:prstClr val="black"/>
              </a:solidFill>
              <a:latin typeface="+mj-lt"/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2821209" y="3363731"/>
            <a:ext cx="1632857" cy="1110343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5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Mechanik pojazdów samochodowych</a:t>
            </a:r>
            <a:endParaRPr kumimoji="0" lang="en-US" sz="15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Prostokąt zaokrąglony 9"/>
          <p:cNvSpPr/>
          <p:nvPr/>
        </p:nvSpPr>
        <p:spPr>
          <a:xfrm>
            <a:off x="2858115" y="4665118"/>
            <a:ext cx="1632857" cy="1110343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Kwalifikacja 1: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MOT.05. Obsługa, diagnozowanie oraz naprawa pojazdów samochodowych.</a:t>
            </a:r>
            <a:endParaRPr kumimoji="0" lang="en-US" sz="10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5962582" y="3124084"/>
            <a:ext cx="1696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l-PL" sz="2000" b="1">
                <a:solidFill>
                  <a:prstClr val="black"/>
                </a:solidFill>
                <a:latin typeface="+mj-lt"/>
              </a:rPr>
              <a:t>technikum:</a:t>
            </a:r>
            <a:endParaRPr lang="en-US" sz="2000" b="1">
              <a:solidFill>
                <a:prstClr val="black"/>
              </a:solidFill>
              <a:latin typeface="+mj-lt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7814061" y="3236070"/>
            <a:ext cx="1632857" cy="1110343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5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Technik pojazdów samochodowych</a:t>
            </a:r>
            <a:endParaRPr kumimoji="0" lang="en-US" sz="15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7814060" y="4414776"/>
            <a:ext cx="1632857" cy="1118184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Kwalifikacja 1: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MOT.05. Obsługa, diagnozowanie oraz naprawa pojazdów samochodowych.</a:t>
            </a:r>
            <a:endParaRPr kumimoji="0" lang="en-US" sz="1050" b="0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7814061" y="5601323"/>
            <a:ext cx="1632856" cy="1110343"/>
          </a:xfrm>
          <a:prstGeom prst="round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Kwalifikacja 2: 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MOT.06. Organizacja i prowadzenie procesu obsługi pojazdów samochodowych.</a:t>
            </a:r>
            <a:endParaRPr kumimoji="0" lang="en-US" sz="10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9604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4" name="Prostokąt 3"/>
          <p:cNvSpPr/>
          <p:nvPr/>
        </p:nvSpPr>
        <p:spPr>
          <a:xfrm>
            <a:off x="3874525" y="1911066"/>
            <a:ext cx="4715906" cy="769441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Nauka w technikum</a:t>
            </a:r>
            <a:endParaRPr lang="pl-PL" sz="180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1009935" y="2776041"/>
            <a:ext cx="9662614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Trwa 5 lat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Pozwoli na:</a:t>
            </a:r>
          </a:p>
          <a:p>
            <a:pPr marL="742950" marR="0" lvl="1" indent="-285750" algn="just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 sz="2400" kern="0">
                <a:solidFill>
                  <a:prstClr val="black"/>
                </a:solidFill>
                <a:latin typeface="+mj-lt"/>
              </a:rPr>
              <a:t>u</a:t>
            </a: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zyskanie świadectwa ukończenia technikum</a:t>
            </a:r>
          </a:p>
          <a:p>
            <a:pPr marL="742950" marR="0" lvl="1" indent="-285750" algn="just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 sz="2400" kern="0">
                <a:solidFill>
                  <a:prstClr val="black"/>
                </a:solidFill>
                <a:latin typeface="+mj-lt"/>
              </a:rPr>
              <a:t>u</a:t>
            </a: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zyskanie dyplomu zawodowego po zdaniu egzaminu zawodowego </a:t>
            </a:r>
          </a:p>
          <a:p>
            <a:pPr marL="742950" marR="0" lvl="1" indent="-285750" algn="just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l-PL" sz="2400" kern="0">
                <a:solidFill>
                  <a:prstClr val="black"/>
                </a:solidFill>
                <a:latin typeface="+mj-lt"/>
              </a:rPr>
              <a:t>u</a:t>
            </a:r>
            <a:r>
              <a:rPr kumimoji="0" lang="pl-PL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zyskanie świadectwa dojrzałości po zdaniu egzaminu maturalnego</a:t>
            </a:r>
          </a:p>
          <a:p>
            <a:pPr marL="342900" marR="0" lvl="0" indent="-342900" algn="just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Pozwoli na przygotowanie do wejścia na rynek pracy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rPr>
              <a:t>Umożliwi kontynuację nauki na studiach wyższych (dla posiadacza świadectwa dojrzałości)</a:t>
            </a:r>
            <a:endParaRPr kumimoji="0" lang="en-US" sz="2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7104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92359"/>
            <a:ext cx="12192001" cy="20066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148172"/>
            <a:ext cx="10515600" cy="385041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br>
              <a:rPr lang="pl-PL" sz="1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pl-PL" sz="2000"/>
          </a:p>
          <a:p>
            <a:pPr>
              <a:lnSpc>
                <a:spcPct val="100000"/>
              </a:lnSpc>
            </a:pPr>
            <a:endParaRPr lang="pl-PL" sz="2000"/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1BA53-F125-4649-8532-ED8D83D8F4C3}" type="slidenum">
              <a:rPr lang="pl-PL" smtClean="0"/>
              <a:t>9</a:t>
            </a:fld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3436777" y="2214284"/>
            <a:ext cx="53184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 tym warto wiedzieć:</a:t>
            </a:r>
            <a:endParaRPr kumimoji="0" lang="pl-P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6" name="Symbol zastępczy zawartości 5"/>
          <p:cNvSpPr txBox="1">
            <a:spLocks/>
          </p:cNvSpPr>
          <p:nvPr/>
        </p:nvSpPr>
        <p:spPr bwMode="auto">
          <a:xfrm>
            <a:off x="1021079" y="3217656"/>
            <a:ext cx="10579609" cy="3302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Osoba przyjęta do technikum musi spełnić warunek przedłożenia zaświadczenia lekarskiego potwierdzającego brak przeciwskazań do podjęcia nauki w zawodzie.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Uczeń technikum zdaje egzaminy potwierdzające kwalifikację w zawodzie – ich liczba zależy od liczby kwalifikacji dla nauczanego zawodu.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Egzamin zawodowy obejmuje część praktyczną i teoretyczną. Pozytywny rezultat oznacza uzyskanie w części pisemnej przynajmniej 50%, w części praktycznej – 75%.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pl-PL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391801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9ED8673E025894AA8BEF1459A6A5455" ma:contentTypeVersion="3" ma:contentTypeDescription="Utwórz nowy dokument." ma:contentTypeScope="" ma:versionID="32b98da854ad1adfe81fed1cc581a65e">
  <xsd:schema xmlns:xsd="http://www.w3.org/2001/XMLSchema" xmlns:xs="http://www.w3.org/2001/XMLSchema" xmlns:p="http://schemas.microsoft.com/office/2006/metadata/properties" xmlns:ns2="b16ef5cd-624c-4efc-b282-6b261878666b" targetNamespace="http://schemas.microsoft.com/office/2006/metadata/properties" ma:root="true" ma:fieldsID="f79f0c2fb400ea5cf1db83e40d5a2d04" ns2:_="">
    <xsd:import namespace="b16ef5cd-624c-4efc-b282-6b26187866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6ef5cd-624c-4efc-b282-6b26187866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25568A-C3C9-43D7-B3D5-9398F0F57AA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732D96C-EA3E-4140-A367-9E43291A4C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D6E41D-74B7-4C95-96E0-E94543151EB4}">
  <ds:schemaRefs>
    <ds:schemaRef ds:uri="b16ef5cd-624c-4efc-b282-6b261878666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1534</Words>
  <Application>Microsoft Office PowerPoint</Application>
  <PresentationFormat>Panoramiczny</PresentationFormat>
  <Paragraphs>184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Kuratorium Oświaty w Warszawie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Wioletta Krzyżanowska</dc:creator>
  <cp:lastModifiedBy>Hanna Krzyżostaniak-Pilarz</cp:lastModifiedBy>
  <cp:revision>19</cp:revision>
  <dcterms:created xsi:type="dcterms:W3CDTF">2024-08-25T10:35:05Z</dcterms:created>
  <dcterms:modified xsi:type="dcterms:W3CDTF">2026-03-30T10:15:48Z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0x010100B9ED8673E025894AA8BEF1459A6A5455</vt:lpwstr>
  </property>
</Properties>
</file>